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Open Sans"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9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6FE1B-E659-4DF6-BFFD-44FF3FAF4689}">
  <a:tblStyle styleId="{DE36FE1B-E659-4DF6-BFFD-44FF3FAF468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5DA43E4-4C68-4BF1-BF0E-C3745E0CFCB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p:restoredTop sz="94646"/>
  </p:normalViewPr>
  <p:slideViewPr>
    <p:cSldViewPr snapToGrid="0">
      <p:cViewPr varScale="1">
        <p:scale>
          <a:sx n="107" d="100"/>
          <a:sy n="107" d="100"/>
        </p:scale>
        <p:origin x="806" y="77"/>
      </p:cViewPr>
      <p:guideLst>
        <p:guide orient="horz" pos="289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75944921298017E-2"/>
          <c:y val="2.1874999999999999E-2"/>
          <c:w val="0.947848110157404"/>
          <c:h val="0.95625000000000004"/>
        </c:manualLayout>
      </c:layout>
      <c:doughnutChart>
        <c:varyColors val="1"/>
        <c:ser>
          <c:idx val="0"/>
          <c:order val="0"/>
          <c:tx>
            <c:strRef>
              <c:f>Sheet1!$B$1</c:f>
              <c:strCache>
                <c:ptCount val="1"/>
                <c:pt idx="0">
                  <c:v>Percent</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2B57-5F4E-9ECC-72356FFD9C28}"/>
              </c:ext>
            </c:extLst>
          </c:dPt>
          <c:dPt>
            <c:idx val="1"/>
            <c:bubble3D val="0"/>
            <c:spPr>
              <a:solidFill>
                <a:srgbClr val="11AF7E"/>
              </a:solidFill>
              <a:ln w="19050">
                <a:noFill/>
              </a:ln>
              <a:effectLst/>
            </c:spPr>
            <c:extLst>
              <c:ext xmlns:c16="http://schemas.microsoft.com/office/drawing/2014/chart" uri="{C3380CC4-5D6E-409C-BE32-E72D297353CC}">
                <c16:uniqueId val="{00000003-2B57-5F4E-9ECC-72356FFD9C28}"/>
              </c:ext>
            </c:extLst>
          </c:dPt>
          <c:dPt>
            <c:idx val="2"/>
            <c:bubble3D val="0"/>
            <c:spPr>
              <a:solidFill>
                <a:schemeClr val="accent2"/>
              </a:solidFill>
              <a:ln w="19050">
                <a:noFill/>
              </a:ln>
              <a:effectLst/>
            </c:spPr>
            <c:extLst>
              <c:ext xmlns:c16="http://schemas.microsoft.com/office/drawing/2014/chart" uri="{C3380CC4-5D6E-409C-BE32-E72D297353CC}">
                <c16:uniqueId val="{00000005-2B57-5F4E-9ECC-72356FFD9C28}"/>
              </c:ext>
            </c:extLst>
          </c:dPt>
          <c:dPt>
            <c:idx val="3"/>
            <c:bubble3D val="0"/>
            <c:spPr>
              <a:solidFill>
                <a:schemeClr val="accent1"/>
              </a:solidFill>
              <a:ln w="19050">
                <a:noFill/>
              </a:ln>
              <a:effectLst/>
            </c:spPr>
            <c:extLst>
              <c:ext xmlns:c16="http://schemas.microsoft.com/office/drawing/2014/chart" uri="{C3380CC4-5D6E-409C-BE32-E72D297353CC}">
                <c16:uniqueId val="{00000007-2B57-5F4E-9ECC-72356FFD9C28}"/>
              </c:ext>
            </c:extLst>
          </c:dPt>
          <c:dPt>
            <c:idx val="4"/>
            <c:bubble3D val="0"/>
            <c:spPr>
              <a:solidFill>
                <a:schemeClr val="accent3"/>
              </a:solidFill>
              <a:ln w="19050">
                <a:noFill/>
              </a:ln>
              <a:effectLst/>
            </c:spPr>
            <c:extLst>
              <c:ext xmlns:c16="http://schemas.microsoft.com/office/drawing/2014/chart" uri="{C3380CC4-5D6E-409C-BE32-E72D297353CC}">
                <c16:uniqueId val="{00000009-2B57-5F4E-9ECC-72356FFD9C2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likely</c:v>
                </c:pt>
                <c:pt idx="1">
                  <c:v>Very likely</c:v>
                </c:pt>
                <c:pt idx="2">
                  <c:v>Somewhat likely</c:v>
                </c:pt>
                <c:pt idx="3">
                  <c:v>Not very likely</c:v>
                </c:pt>
                <c:pt idx="4">
                  <c:v>Not at all likely</c:v>
                </c:pt>
              </c:strCache>
            </c:strRef>
          </c:cat>
          <c:val>
            <c:numRef>
              <c:f>Sheet1!$B$2:$B$6</c:f>
              <c:numCache>
                <c:formatCode>0.0%</c:formatCode>
                <c:ptCount val="5"/>
                <c:pt idx="0">
                  <c:v>0.23</c:v>
                </c:pt>
                <c:pt idx="1">
                  <c:v>0.29499999999999998</c:v>
                </c:pt>
                <c:pt idx="2">
                  <c:v>0.33200000000000002</c:v>
                </c:pt>
                <c:pt idx="3">
                  <c:v>6.5000000000000002E-2</c:v>
                </c:pt>
                <c:pt idx="4">
                  <c:v>7.8E-2</c:v>
                </c:pt>
              </c:numCache>
            </c:numRef>
          </c:val>
          <c:extLst>
            <c:ext xmlns:c16="http://schemas.microsoft.com/office/drawing/2014/chart" uri="{C3380CC4-5D6E-409C-BE32-E72D297353CC}">
              <c16:uniqueId val="{0000000A-2B57-5F4E-9ECC-72356FFD9C28}"/>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75944921298017E-2"/>
          <c:y val="2.1874999999999999E-2"/>
          <c:w val="0.947848110157404"/>
          <c:h val="0.95625000000000004"/>
        </c:manualLayout>
      </c:layout>
      <c:doughnutChart>
        <c:varyColors val="1"/>
        <c:ser>
          <c:idx val="0"/>
          <c:order val="0"/>
          <c:tx>
            <c:strRef>
              <c:f>Sheet1!$B$1</c:f>
              <c:strCache>
                <c:ptCount val="1"/>
                <c:pt idx="0">
                  <c:v>Percent</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65B9-3B4C-8E15-37C6F238ED00}"/>
              </c:ext>
            </c:extLst>
          </c:dPt>
          <c:dPt>
            <c:idx val="1"/>
            <c:bubble3D val="0"/>
            <c:spPr>
              <a:solidFill>
                <a:srgbClr val="11AF7E"/>
              </a:solidFill>
              <a:ln w="19050">
                <a:noFill/>
              </a:ln>
              <a:effectLst/>
            </c:spPr>
            <c:extLst>
              <c:ext xmlns:c16="http://schemas.microsoft.com/office/drawing/2014/chart" uri="{C3380CC4-5D6E-409C-BE32-E72D297353CC}">
                <c16:uniqueId val="{00000003-65B9-3B4C-8E15-37C6F238ED00}"/>
              </c:ext>
            </c:extLst>
          </c:dPt>
          <c:dPt>
            <c:idx val="2"/>
            <c:bubble3D val="0"/>
            <c:spPr>
              <a:solidFill>
                <a:schemeClr val="accent2"/>
              </a:solidFill>
              <a:ln w="19050">
                <a:noFill/>
              </a:ln>
              <a:effectLst/>
            </c:spPr>
            <c:extLst>
              <c:ext xmlns:c16="http://schemas.microsoft.com/office/drawing/2014/chart" uri="{C3380CC4-5D6E-409C-BE32-E72D297353CC}">
                <c16:uniqueId val="{00000005-65B9-3B4C-8E15-37C6F238ED00}"/>
              </c:ext>
            </c:extLst>
          </c:dPt>
          <c:dPt>
            <c:idx val="3"/>
            <c:bubble3D val="0"/>
            <c:spPr>
              <a:solidFill>
                <a:schemeClr val="accent1"/>
              </a:solidFill>
              <a:ln w="19050">
                <a:noFill/>
              </a:ln>
              <a:effectLst/>
            </c:spPr>
            <c:extLst>
              <c:ext xmlns:c16="http://schemas.microsoft.com/office/drawing/2014/chart" uri="{C3380CC4-5D6E-409C-BE32-E72D297353CC}">
                <c16:uniqueId val="{00000007-65B9-3B4C-8E15-37C6F238ED00}"/>
              </c:ext>
            </c:extLst>
          </c:dPt>
          <c:dPt>
            <c:idx val="4"/>
            <c:bubble3D val="0"/>
            <c:spPr>
              <a:solidFill>
                <a:schemeClr val="accent3"/>
              </a:solidFill>
              <a:ln w="19050">
                <a:noFill/>
              </a:ln>
              <a:effectLst/>
            </c:spPr>
            <c:extLst>
              <c:ext xmlns:c16="http://schemas.microsoft.com/office/drawing/2014/chart" uri="{C3380CC4-5D6E-409C-BE32-E72D297353CC}">
                <c16:uniqueId val="{00000009-65B9-3B4C-8E15-37C6F238ED00}"/>
              </c:ext>
            </c:extLst>
          </c:dPt>
          <c:dLbls>
            <c:dLbl>
              <c:idx val="3"/>
              <c:delete val="1"/>
              <c:extLst>
                <c:ext xmlns:c15="http://schemas.microsoft.com/office/drawing/2012/chart" uri="{CE6537A1-D6FC-4f65-9D91-7224C49458BB}"/>
                <c:ext xmlns:c16="http://schemas.microsoft.com/office/drawing/2014/chart" uri="{C3380CC4-5D6E-409C-BE32-E72D297353CC}">
                  <c16:uniqueId val="{00000007-65B9-3B4C-8E15-37C6F238ED00}"/>
                </c:ext>
              </c:extLst>
            </c:dLbl>
            <c:dLbl>
              <c:idx val="4"/>
              <c:delete val="1"/>
              <c:extLst>
                <c:ext xmlns:c15="http://schemas.microsoft.com/office/drawing/2012/chart" uri="{CE6537A1-D6FC-4f65-9D91-7224C49458BB}"/>
                <c:ext xmlns:c16="http://schemas.microsoft.com/office/drawing/2014/chart" uri="{C3380CC4-5D6E-409C-BE32-E72D297353CC}">
                  <c16:uniqueId val="{00000009-65B9-3B4C-8E15-37C6F238ED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likely</c:v>
                </c:pt>
                <c:pt idx="1">
                  <c:v>Very likely</c:v>
                </c:pt>
                <c:pt idx="2">
                  <c:v>Somewhat likely</c:v>
                </c:pt>
                <c:pt idx="3">
                  <c:v>Not very likely</c:v>
                </c:pt>
                <c:pt idx="4">
                  <c:v>Not at all likely</c:v>
                </c:pt>
              </c:strCache>
            </c:strRef>
          </c:cat>
          <c:val>
            <c:numRef>
              <c:f>Sheet1!$B$2:$B$6</c:f>
              <c:numCache>
                <c:formatCode>0.0%</c:formatCode>
                <c:ptCount val="5"/>
                <c:pt idx="0">
                  <c:v>0.373</c:v>
                </c:pt>
                <c:pt idx="1">
                  <c:v>0.34599999999999997</c:v>
                </c:pt>
                <c:pt idx="2">
                  <c:v>0.23899999999999999</c:v>
                </c:pt>
                <c:pt idx="3">
                  <c:v>2.5999999999999999E-2</c:v>
                </c:pt>
                <c:pt idx="4">
                  <c:v>1.6E-2</c:v>
                </c:pt>
              </c:numCache>
            </c:numRef>
          </c:val>
          <c:extLst>
            <c:ext xmlns:c16="http://schemas.microsoft.com/office/drawing/2014/chart" uri="{C3380CC4-5D6E-409C-BE32-E72D297353CC}">
              <c16:uniqueId val="{0000000A-65B9-3B4C-8E15-37C6F238ED00}"/>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75944921298017E-2"/>
          <c:y val="2.1874999999999999E-2"/>
          <c:w val="0.947848110157404"/>
          <c:h val="0.95625000000000004"/>
        </c:manualLayout>
      </c:layout>
      <c:doughnutChart>
        <c:varyColors val="1"/>
        <c:ser>
          <c:idx val="0"/>
          <c:order val="0"/>
          <c:tx>
            <c:strRef>
              <c:f>Sheet1!$B$1</c:f>
              <c:strCache>
                <c:ptCount val="1"/>
                <c:pt idx="0">
                  <c:v>Percent</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D1C9-EB49-976B-8784B429203A}"/>
              </c:ext>
            </c:extLst>
          </c:dPt>
          <c:dPt>
            <c:idx val="1"/>
            <c:bubble3D val="0"/>
            <c:spPr>
              <a:solidFill>
                <a:srgbClr val="11AF7E"/>
              </a:solidFill>
              <a:ln w="19050">
                <a:noFill/>
              </a:ln>
              <a:effectLst/>
            </c:spPr>
            <c:extLst>
              <c:ext xmlns:c16="http://schemas.microsoft.com/office/drawing/2014/chart" uri="{C3380CC4-5D6E-409C-BE32-E72D297353CC}">
                <c16:uniqueId val="{00000003-D1C9-EB49-976B-8784B429203A}"/>
              </c:ext>
            </c:extLst>
          </c:dPt>
          <c:dPt>
            <c:idx val="2"/>
            <c:bubble3D val="0"/>
            <c:spPr>
              <a:solidFill>
                <a:schemeClr val="accent2"/>
              </a:solidFill>
              <a:ln w="19050">
                <a:noFill/>
              </a:ln>
              <a:effectLst/>
            </c:spPr>
            <c:extLst>
              <c:ext xmlns:c16="http://schemas.microsoft.com/office/drawing/2014/chart" uri="{C3380CC4-5D6E-409C-BE32-E72D297353CC}">
                <c16:uniqueId val="{00000005-D1C9-EB49-976B-8784B429203A}"/>
              </c:ext>
            </c:extLst>
          </c:dPt>
          <c:dPt>
            <c:idx val="3"/>
            <c:bubble3D val="0"/>
            <c:spPr>
              <a:solidFill>
                <a:schemeClr val="accent1"/>
              </a:solidFill>
              <a:ln w="19050">
                <a:noFill/>
              </a:ln>
              <a:effectLst/>
            </c:spPr>
            <c:extLst>
              <c:ext xmlns:c16="http://schemas.microsoft.com/office/drawing/2014/chart" uri="{C3380CC4-5D6E-409C-BE32-E72D297353CC}">
                <c16:uniqueId val="{00000007-D1C9-EB49-976B-8784B429203A}"/>
              </c:ext>
            </c:extLst>
          </c:dPt>
          <c:dPt>
            <c:idx val="4"/>
            <c:bubble3D val="0"/>
            <c:spPr>
              <a:solidFill>
                <a:schemeClr val="accent3"/>
              </a:solidFill>
              <a:ln w="19050">
                <a:noFill/>
              </a:ln>
              <a:effectLst/>
            </c:spPr>
            <c:extLst>
              <c:ext xmlns:c16="http://schemas.microsoft.com/office/drawing/2014/chart" uri="{C3380CC4-5D6E-409C-BE32-E72D297353CC}">
                <c16:uniqueId val="{00000009-D1C9-EB49-976B-8784B429203A}"/>
              </c:ext>
            </c:extLst>
          </c:dPt>
          <c:dLbls>
            <c:dLbl>
              <c:idx val="3"/>
              <c:delete val="1"/>
              <c:extLst>
                <c:ext xmlns:c15="http://schemas.microsoft.com/office/drawing/2012/chart" uri="{CE6537A1-D6FC-4f65-9D91-7224C49458BB}"/>
                <c:ext xmlns:c16="http://schemas.microsoft.com/office/drawing/2014/chart" uri="{C3380CC4-5D6E-409C-BE32-E72D297353CC}">
                  <c16:uniqueId val="{00000007-D1C9-EB49-976B-8784B429203A}"/>
                </c:ext>
              </c:extLst>
            </c:dLbl>
            <c:dLbl>
              <c:idx val="4"/>
              <c:delete val="1"/>
              <c:extLst>
                <c:ext xmlns:c15="http://schemas.microsoft.com/office/drawing/2012/chart" uri="{CE6537A1-D6FC-4f65-9D91-7224C49458BB}"/>
                <c:ext xmlns:c16="http://schemas.microsoft.com/office/drawing/2014/chart" uri="{C3380CC4-5D6E-409C-BE32-E72D297353CC}">
                  <c16:uniqueId val="{00000009-D1C9-EB49-976B-8784B42920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likely</c:v>
                </c:pt>
                <c:pt idx="1">
                  <c:v>Very likely</c:v>
                </c:pt>
                <c:pt idx="2">
                  <c:v>Somewhat likely</c:v>
                </c:pt>
                <c:pt idx="3">
                  <c:v>Not very likely</c:v>
                </c:pt>
                <c:pt idx="4">
                  <c:v>Not at all likely</c:v>
                </c:pt>
              </c:strCache>
            </c:strRef>
          </c:cat>
          <c:val>
            <c:numRef>
              <c:f>Sheet1!$B$2:$B$6</c:f>
              <c:numCache>
                <c:formatCode>0.0%</c:formatCode>
                <c:ptCount val="5"/>
                <c:pt idx="0">
                  <c:v>0.33600000000000002</c:v>
                </c:pt>
                <c:pt idx="1">
                  <c:v>0.35299999999999998</c:v>
                </c:pt>
                <c:pt idx="2">
                  <c:v>0.26600000000000001</c:v>
                </c:pt>
                <c:pt idx="3">
                  <c:v>2.9000000000000001E-2</c:v>
                </c:pt>
                <c:pt idx="4">
                  <c:v>1.7000000000000001E-2</c:v>
                </c:pt>
              </c:numCache>
            </c:numRef>
          </c:val>
          <c:extLst>
            <c:ext xmlns:c16="http://schemas.microsoft.com/office/drawing/2014/chart" uri="{C3380CC4-5D6E-409C-BE32-E72D297353CC}">
              <c16:uniqueId val="{0000000A-D1C9-EB49-976B-8784B429203A}"/>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75944921298017E-2"/>
          <c:y val="2.1874999999999999E-2"/>
          <c:w val="0.947848110157404"/>
          <c:h val="0.95625000000000004"/>
        </c:manualLayout>
      </c:layout>
      <c:doughnutChart>
        <c:varyColors val="1"/>
        <c:ser>
          <c:idx val="0"/>
          <c:order val="0"/>
          <c:tx>
            <c:strRef>
              <c:f>Sheet1!$B$1</c:f>
              <c:strCache>
                <c:ptCount val="1"/>
                <c:pt idx="0">
                  <c:v>Percent</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C5E0-4C4A-9758-AE56C977DBA2}"/>
              </c:ext>
            </c:extLst>
          </c:dPt>
          <c:dPt>
            <c:idx val="1"/>
            <c:bubble3D val="0"/>
            <c:spPr>
              <a:solidFill>
                <a:srgbClr val="11AF7E"/>
              </a:solidFill>
              <a:ln w="19050">
                <a:noFill/>
              </a:ln>
              <a:effectLst/>
            </c:spPr>
            <c:extLst>
              <c:ext xmlns:c16="http://schemas.microsoft.com/office/drawing/2014/chart" uri="{C3380CC4-5D6E-409C-BE32-E72D297353CC}">
                <c16:uniqueId val="{00000003-C5E0-4C4A-9758-AE56C977DBA2}"/>
              </c:ext>
            </c:extLst>
          </c:dPt>
          <c:dPt>
            <c:idx val="2"/>
            <c:bubble3D val="0"/>
            <c:spPr>
              <a:solidFill>
                <a:schemeClr val="accent2"/>
              </a:solidFill>
              <a:ln w="19050">
                <a:noFill/>
              </a:ln>
              <a:effectLst/>
            </c:spPr>
            <c:extLst>
              <c:ext xmlns:c16="http://schemas.microsoft.com/office/drawing/2014/chart" uri="{C3380CC4-5D6E-409C-BE32-E72D297353CC}">
                <c16:uniqueId val="{00000005-C5E0-4C4A-9758-AE56C977DBA2}"/>
              </c:ext>
            </c:extLst>
          </c:dPt>
          <c:dPt>
            <c:idx val="3"/>
            <c:bubble3D val="0"/>
            <c:spPr>
              <a:solidFill>
                <a:schemeClr val="accent1"/>
              </a:solidFill>
              <a:ln w="19050">
                <a:noFill/>
              </a:ln>
              <a:effectLst/>
            </c:spPr>
            <c:extLst>
              <c:ext xmlns:c16="http://schemas.microsoft.com/office/drawing/2014/chart" uri="{C3380CC4-5D6E-409C-BE32-E72D297353CC}">
                <c16:uniqueId val="{00000007-C5E0-4C4A-9758-AE56C977DBA2}"/>
              </c:ext>
            </c:extLst>
          </c:dPt>
          <c:dPt>
            <c:idx val="4"/>
            <c:bubble3D val="0"/>
            <c:spPr>
              <a:solidFill>
                <a:schemeClr val="accent3"/>
              </a:solidFill>
              <a:ln w="19050">
                <a:noFill/>
              </a:ln>
              <a:effectLst/>
            </c:spPr>
            <c:extLst>
              <c:ext xmlns:c16="http://schemas.microsoft.com/office/drawing/2014/chart" uri="{C3380CC4-5D6E-409C-BE32-E72D297353CC}">
                <c16:uniqueId val="{00000009-C5E0-4C4A-9758-AE56C977DBA2}"/>
              </c:ext>
            </c:extLst>
          </c:dPt>
          <c:dLbls>
            <c:dLbl>
              <c:idx val="3"/>
              <c:delete val="1"/>
              <c:extLst>
                <c:ext xmlns:c15="http://schemas.microsoft.com/office/drawing/2012/chart" uri="{CE6537A1-D6FC-4f65-9D91-7224C49458BB}"/>
                <c:ext xmlns:c16="http://schemas.microsoft.com/office/drawing/2014/chart" uri="{C3380CC4-5D6E-409C-BE32-E72D297353CC}">
                  <c16:uniqueId val="{00000007-C5E0-4C4A-9758-AE56C977DBA2}"/>
                </c:ext>
              </c:extLst>
            </c:dLbl>
            <c:dLbl>
              <c:idx val="4"/>
              <c:delete val="1"/>
              <c:extLst>
                <c:ext xmlns:c15="http://schemas.microsoft.com/office/drawing/2012/chart" uri="{CE6537A1-D6FC-4f65-9D91-7224C49458BB}"/>
                <c:ext xmlns:c16="http://schemas.microsoft.com/office/drawing/2014/chart" uri="{C3380CC4-5D6E-409C-BE32-E72D297353CC}">
                  <c16:uniqueId val="{00000009-C5E0-4C4A-9758-AE56C977DBA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Extremely likely</c:v>
                </c:pt>
                <c:pt idx="1">
                  <c:v>Very likely</c:v>
                </c:pt>
                <c:pt idx="2">
                  <c:v>Somewhat likely</c:v>
                </c:pt>
                <c:pt idx="3">
                  <c:v>Not very likely</c:v>
                </c:pt>
                <c:pt idx="4">
                  <c:v>Not at all likely</c:v>
                </c:pt>
              </c:strCache>
            </c:strRef>
          </c:cat>
          <c:val>
            <c:numRef>
              <c:f>Sheet1!$B$2:$B$6</c:f>
              <c:numCache>
                <c:formatCode>0.0%</c:formatCode>
                <c:ptCount val="5"/>
                <c:pt idx="0">
                  <c:v>0.33800000000000002</c:v>
                </c:pt>
                <c:pt idx="1">
                  <c:v>0.372</c:v>
                </c:pt>
                <c:pt idx="2">
                  <c:v>0.249</c:v>
                </c:pt>
                <c:pt idx="3">
                  <c:v>2.5000000000000001E-2</c:v>
                </c:pt>
                <c:pt idx="4">
                  <c:v>1.7000000000000001E-2</c:v>
                </c:pt>
              </c:numCache>
            </c:numRef>
          </c:val>
          <c:extLst>
            <c:ext xmlns:c16="http://schemas.microsoft.com/office/drawing/2014/chart" uri="{C3380CC4-5D6E-409C-BE32-E72D297353CC}">
              <c16:uniqueId val="{0000000A-C5E0-4C4A-9758-AE56C977DBA2}"/>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75944921298017E-2"/>
          <c:y val="2.1874999999999999E-2"/>
          <c:w val="0.947848110157404"/>
          <c:h val="0.95625000000000004"/>
        </c:manualLayout>
      </c:layout>
      <c:doughnutChart>
        <c:varyColors val="1"/>
        <c:ser>
          <c:idx val="0"/>
          <c:order val="0"/>
          <c:tx>
            <c:strRef>
              <c:f>Sheet1!$B$1</c:f>
              <c:strCache>
                <c:ptCount val="1"/>
                <c:pt idx="0">
                  <c:v>Percent</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EB87-2A48-8A80-659D7320B1E0}"/>
              </c:ext>
            </c:extLst>
          </c:dPt>
          <c:dPt>
            <c:idx val="1"/>
            <c:bubble3D val="0"/>
            <c:spPr>
              <a:solidFill>
                <a:schemeClr val="accent2"/>
              </a:solidFill>
              <a:ln w="19050">
                <a:noFill/>
              </a:ln>
              <a:effectLst/>
            </c:spPr>
            <c:extLst>
              <c:ext xmlns:c16="http://schemas.microsoft.com/office/drawing/2014/chart" uri="{C3380CC4-5D6E-409C-BE32-E72D297353CC}">
                <c16:uniqueId val="{00000003-EB87-2A48-8A80-659D7320B1E0}"/>
              </c:ext>
            </c:extLst>
          </c:dPt>
          <c:dPt>
            <c:idx val="2"/>
            <c:bubble3D val="0"/>
            <c:spPr>
              <a:solidFill>
                <a:schemeClr val="accent1"/>
              </a:solidFill>
              <a:ln w="19050">
                <a:noFill/>
              </a:ln>
              <a:effectLst/>
            </c:spPr>
            <c:extLst>
              <c:ext xmlns:c16="http://schemas.microsoft.com/office/drawing/2014/chart" uri="{C3380CC4-5D6E-409C-BE32-E72D297353CC}">
                <c16:uniqueId val="{00000005-EB87-2A48-8A80-659D7320B1E0}"/>
              </c:ext>
            </c:extLst>
          </c:dPt>
          <c:dPt>
            <c:idx val="3"/>
            <c:bubble3D val="0"/>
            <c:spPr>
              <a:solidFill>
                <a:schemeClr val="accent1"/>
              </a:solidFill>
              <a:ln w="19050">
                <a:noFill/>
              </a:ln>
              <a:effectLst/>
            </c:spPr>
            <c:extLst>
              <c:ext xmlns:c16="http://schemas.microsoft.com/office/drawing/2014/chart" uri="{C3380CC4-5D6E-409C-BE32-E72D297353CC}">
                <c16:uniqueId val="{00000007-EB87-2A48-8A80-659D7320B1E0}"/>
              </c:ext>
            </c:extLst>
          </c:dPt>
          <c:dPt>
            <c:idx val="4"/>
            <c:bubble3D val="0"/>
            <c:spPr>
              <a:solidFill>
                <a:schemeClr val="accent3"/>
              </a:solidFill>
              <a:ln w="19050">
                <a:noFill/>
              </a:ln>
              <a:effectLst/>
            </c:spPr>
            <c:extLst>
              <c:ext xmlns:c16="http://schemas.microsoft.com/office/drawing/2014/chart" uri="{C3380CC4-5D6E-409C-BE32-E72D297353CC}">
                <c16:uniqueId val="{00000009-EB87-2A48-8A80-659D7320B1E0}"/>
              </c:ext>
            </c:extLst>
          </c:dPt>
          <c:dLbls>
            <c:dLbl>
              <c:idx val="3"/>
              <c:delete val="1"/>
              <c:extLst>
                <c:ext xmlns:c15="http://schemas.microsoft.com/office/drawing/2012/chart" uri="{CE6537A1-D6FC-4f65-9D91-7224C49458BB}"/>
                <c:ext xmlns:c16="http://schemas.microsoft.com/office/drawing/2014/chart" uri="{C3380CC4-5D6E-409C-BE32-E72D297353CC}">
                  <c16:uniqueId val="{00000007-EB87-2A48-8A80-659D7320B1E0}"/>
                </c:ext>
              </c:extLst>
            </c:dLbl>
            <c:dLbl>
              <c:idx val="4"/>
              <c:delete val="1"/>
              <c:extLst>
                <c:ext xmlns:c15="http://schemas.microsoft.com/office/drawing/2012/chart" uri="{CE6537A1-D6FC-4f65-9D91-7224C49458BB}"/>
                <c:ext xmlns:c16="http://schemas.microsoft.com/office/drawing/2014/chart" uri="{C3380CC4-5D6E-409C-BE32-E72D297353CC}">
                  <c16:uniqueId val="{00000009-EB87-2A48-8A80-659D7320B1E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English Major</c:v>
                </c:pt>
                <c:pt idx="1">
                  <c:v>Cybersecurity Major</c:v>
                </c:pt>
                <c:pt idx="2">
                  <c:v>English Major w/ Industry Credential</c:v>
                </c:pt>
              </c:strCache>
            </c:strRef>
          </c:cat>
          <c:val>
            <c:numRef>
              <c:f>Sheet1!$B$2:$B$4</c:f>
              <c:numCache>
                <c:formatCode>0.0%</c:formatCode>
                <c:ptCount val="3"/>
                <c:pt idx="0">
                  <c:v>0.15</c:v>
                </c:pt>
                <c:pt idx="1">
                  <c:v>0.24</c:v>
                </c:pt>
                <c:pt idx="2">
                  <c:v>0.61</c:v>
                </c:pt>
              </c:numCache>
            </c:numRef>
          </c:val>
          <c:extLst>
            <c:ext xmlns:c16="http://schemas.microsoft.com/office/drawing/2014/chart" uri="{C3380CC4-5D6E-409C-BE32-E72D297353CC}">
              <c16:uniqueId val="{0000000A-EB87-2A48-8A80-659D7320B1E0}"/>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Open Sans"/>
                <a:ea typeface="Open Sans"/>
                <a:cs typeface="Open Sans"/>
                <a:sym typeface="Open Sans"/>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9" name="Google Shape;1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0" name="Google Shape;3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The point on this slide is that these things are not only what we suggest to our university partners, but these also fit with our ethos as a company:</a:t>
            </a:r>
            <a:endParaRPr dirty="0"/>
          </a:p>
          <a:p>
            <a:pPr marL="457200" lvl="0" indent="-298450" algn="l" rtl="0">
              <a:lnSpc>
                <a:spcPct val="100000"/>
              </a:lnSpc>
              <a:spcBef>
                <a:spcPts val="0"/>
              </a:spcBef>
              <a:spcAft>
                <a:spcPts val="0"/>
              </a:spcAft>
              <a:buSzPts val="1100"/>
              <a:buChar char="●"/>
            </a:pPr>
            <a:r>
              <a:rPr lang="en-US" dirty="0"/>
              <a:t>We must think boldly if we are going to be trusted to deliver to our university partners</a:t>
            </a:r>
            <a:endParaRPr dirty="0"/>
          </a:p>
          <a:p>
            <a:pPr marL="457200" lvl="0" indent="-298450" algn="l" rtl="0">
              <a:lnSpc>
                <a:spcPct val="100000"/>
              </a:lnSpc>
              <a:spcBef>
                <a:spcPts val="0"/>
              </a:spcBef>
              <a:spcAft>
                <a:spcPts val="0"/>
              </a:spcAft>
              <a:buSzPts val="1100"/>
              <a:buChar char="●"/>
            </a:pPr>
            <a:r>
              <a:rPr lang="en-US" dirty="0"/>
              <a:t>We are taking deliberate actions to address key issues facing higher ed revenue and enrollment growth, but we are not doing it with everyone…we are being discerning</a:t>
            </a:r>
            <a:endParaRPr dirty="0"/>
          </a:p>
          <a:p>
            <a:pPr marL="457200" lvl="0" indent="-298450" algn="l" rtl="0">
              <a:lnSpc>
                <a:spcPct val="100000"/>
              </a:lnSpc>
              <a:spcBef>
                <a:spcPts val="0"/>
              </a:spcBef>
              <a:spcAft>
                <a:spcPts val="0"/>
              </a:spcAft>
              <a:buSzPts val="1100"/>
              <a:buChar char="●"/>
            </a:pPr>
            <a:r>
              <a:rPr lang="en-US" dirty="0"/>
              <a:t>We won’t partner with folks if there is not mission-alignment between our organizations</a:t>
            </a:r>
            <a:endParaRPr dirty="0"/>
          </a:p>
          <a:p>
            <a:pPr marL="457200" lvl="0" indent="-298450" algn="l" rtl="0">
              <a:lnSpc>
                <a:spcPct val="100000"/>
              </a:lnSpc>
              <a:spcBef>
                <a:spcPts val="0"/>
              </a:spcBef>
              <a:spcAft>
                <a:spcPts val="0"/>
              </a:spcAft>
              <a:buSzPts val="1100"/>
              <a:buChar char="●"/>
            </a:pPr>
            <a:r>
              <a:rPr lang="en-US" dirty="0"/>
              <a:t>We firmly believe in the power of partnership – long term, mission aligned, well capitalized, growth minded, etc.</a:t>
            </a:r>
            <a:endParaRPr dirty="0"/>
          </a:p>
          <a:p>
            <a:pPr marL="457200" lvl="0" indent="-298450" algn="l" rtl="0">
              <a:lnSpc>
                <a:spcPct val="100000"/>
              </a:lnSpc>
              <a:spcBef>
                <a:spcPts val="0"/>
              </a:spcBef>
              <a:spcAft>
                <a:spcPts val="0"/>
              </a:spcAft>
              <a:buSzPts val="1100"/>
              <a:buChar char="●"/>
            </a:pPr>
            <a:r>
              <a:rPr lang="en-US" dirty="0"/>
              <a:t>We stand out from some of our colleagues, many of whom are well intentioned but who are constrained by the organizations that they work for – so they only offer “one size fits all” (this is a better way to talk about those that are not as well capitalized, those that offer simply an OPM version…helps us talk about how we “aren’t an OPM” or “aren’t just an international recruitment organization” without actually saying it outright.</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The point on this slide is that these things are not only what we suggest to our university partners, but these also fit with our ethos as a company:</a:t>
            </a:r>
            <a:endParaRPr dirty="0"/>
          </a:p>
          <a:p>
            <a:pPr marL="457200" lvl="0" indent="-298450" algn="l" rtl="0">
              <a:lnSpc>
                <a:spcPct val="100000"/>
              </a:lnSpc>
              <a:spcBef>
                <a:spcPts val="0"/>
              </a:spcBef>
              <a:spcAft>
                <a:spcPts val="0"/>
              </a:spcAft>
              <a:buSzPts val="1100"/>
              <a:buChar char="●"/>
            </a:pPr>
            <a:r>
              <a:rPr lang="en-US" dirty="0"/>
              <a:t>We must think boldly if we are going to be trusted to deliver to our university partners</a:t>
            </a:r>
            <a:endParaRPr dirty="0"/>
          </a:p>
          <a:p>
            <a:pPr marL="457200" lvl="0" indent="-298450" algn="l" rtl="0">
              <a:lnSpc>
                <a:spcPct val="100000"/>
              </a:lnSpc>
              <a:spcBef>
                <a:spcPts val="0"/>
              </a:spcBef>
              <a:spcAft>
                <a:spcPts val="0"/>
              </a:spcAft>
              <a:buSzPts val="1100"/>
              <a:buChar char="●"/>
            </a:pPr>
            <a:r>
              <a:rPr lang="en-US" dirty="0"/>
              <a:t>We are taking deliberate actions to address key issues facing higher ed revenue and enrollment growth, but we are not doing it with everyone…we are being discerning</a:t>
            </a:r>
            <a:endParaRPr dirty="0"/>
          </a:p>
          <a:p>
            <a:pPr marL="457200" lvl="0" indent="-298450" algn="l" rtl="0">
              <a:lnSpc>
                <a:spcPct val="100000"/>
              </a:lnSpc>
              <a:spcBef>
                <a:spcPts val="0"/>
              </a:spcBef>
              <a:spcAft>
                <a:spcPts val="0"/>
              </a:spcAft>
              <a:buSzPts val="1100"/>
              <a:buChar char="●"/>
            </a:pPr>
            <a:r>
              <a:rPr lang="en-US" dirty="0"/>
              <a:t>We won’t partner with folks if there is not mission-alignment between our organizations</a:t>
            </a:r>
            <a:endParaRPr dirty="0"/>
          </a:p>
          <a:p>
            <a:pPr marL="457200" lvl="0" indent="-298450" algn="l" rtl="0">
              <a:lnSpc>
                <a:spcPct val="100000"/>
              </a:lnSpc>
              <a:spcBef>
                <a:spcPts val="0"/>
              </a:spcBef>
              <a:spcAft>
                <a:spcPts val="0"/>
              </a:spcAft>
              <a:buSzPts val="1100"/>
              <a:buChar char="●"/>
            </a:pPr>
            <a:r>
              <a:rPr lang="en-US" dirty="0"/>
              <a:t>We firmly believe in the power of partnership – long term, mission aligned, well capitalized, growth minded, etc.</a:t>
            </a:r>
            <a:endParaRPr dirty="0"/>
          </a:p>
          <a:p>
            <a:pPr marL="457200" lvl="0" indent="-298450" algn="l" rtl="0">
              <a:lnSpc>
                <a:spcPct val="100000"/>
              </a:lnSpc>
              <a:spcBef>
                <a:spcPts val="0"/>
              </a:spcBef>
              <a:spcAft>
                <a:spcPts val="0"/>
              </a:spcAft>
              <a:buSzPts val="1100"/>
              <a:buChar char="●"/>
            </a:pPr>
            <a:r>
              <a:rPr lang="en-US" dirty="0"/>
              <a:t>We stand out from some of our colleagues, many of whom are well intentioned but who are constrained by the organizations that they work for – so they only offer “one size fits all” (this is a better way to talk about those that are not as well capitalized, those that offer simply an OPM version…helps us talk about how we “aren’t an OPM” or “aren’t just an international recruitment organization” without actually saying it outright.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The point on this slide is that these things are not only what we suggest to our university partners, but these also fit with our ethos as a company:</a:t>
            </a:r>
            <a:endParaRPr dirty="0"/>
          </a:p>
          <a:p>
            <a:pPr marL="457200" lvl="0" indent="-298450" algn="l" rtl="0">
              <a:lnSpc>
                <a:spcPct val="100000"/>
              </a:lnSpc>
              <a:spcBef>
                <a:spcPts val="0"/>
              </a:spcBef>
              <a:spcAft>
                <a:spcPts val="0"/>
              </a:spcAft>
              <a:buSzPts val="1100"/>
              <a:buChar char="●"/>
            </a:pPr>
            <a:r>
              <a:rPr lang="en-US" dirty="0"/>
              <a:t>We must think boldly if we are going to be trusted to deliver to our university partners</a:t>
            </a:r>
            <a:endParaRPr dirty="0"/>
          </a:p>
          <a:p>
            <a:pPr marL="457200" lvl="0" indent="-298450" algn="l" rtl="0">
              <a:lnSpc>
                <a:spcPct val="100000"/>
              </a:lnSpc>
              <a:spcBef>
                <a:spcPts val="0"/>
              </a:spcBef>
              <a:spcAft>
                <a:spcPts val="0"/>
              </a:spcAft>
              <a:buSzPts val="1100"/>
              <a:buChar char="●"/>
            </a:pPr>
            <a:r>
              <a:rPr lang="en-US" dirty="0"/>
              <a:t>We are taking deliberate actions to address key issues facing higher ed revenue and enrollment growth, but we are not doing it with everyone…we are being discerning</a:t>
            </a:r>
            <a:endParaRPr dirty="0"/>
          </a:p>
          <a:p>
            <a:pPr marL="457200" lvl="0" indent="-298450" algn="l" rtl="0">
              <a:lnSpc>
                <a:spcPct val="100000"/>
              </a:lnSpc>
              <a:spcBef>
                <a:spcPts val="0"/>
              </a:spcBef>
              <a:spcAft>
                <a:spcPts val="0"/>
              </a:spcAft>
              <a:buSzPts val="1100"/>
              <a:buChar char="●"/>
            </a:pPr>
            <a:r>
              <a:rPr lang="en-US" dirty="0"/>
              <a:t>We won’t partner with folks if there is not mission-alignment between our organizations</a:t>
            </a:r>
            <a:endParaRPr dirty="0"/>
          </a:p>
          <a:p>
            <a:pPr marL="457200" lvl="0" indent="-298450" algn="l" rtl="0">
              <a:lnSpc>
                <a:spcPct val="100000"/>
              </a:lnSpc>
              <a:spcBef>
                <a:spcPts val="0"/>
              </a:spcBef>
              <a:spcAft>
                <a:spcPts val="0"/>
              </a:spcAft>
              <a:buSzPts val="1100"/>
              <a:buChar char="●"/>
            </a:pPr>
            <a:r>
              <a:rPr lang="en-US" dirty="0"/>
              <a:t>We firmly believe in the power of partnership – long term, mission aligned, well capitalized, growth minded, etc.</a:t>
            </a:r>
            <a:endParaRPr dirty="0"/>
          </a:p>
          <a:p>
            <a:pPr marL="457200" lvl="0" indent="-298450" algn="l" rtl="0">
              <a:lnSpc>
                <a:spcPct val="100000"/>
              </a:lnSpc>
              <a:spcBef>
                <a:spcPts val="0"/>
              </a:spcBef>
              <a:spcAft>
                <a:spcPts val="0"/>
              </a:spcAft>
              <a:buSzPts val="1100"/>
              <a:buChar char="●"/>
            </a:pPr>
            <a:r>
              <a:rPr lang="en-US" dirty="0"/>
              <a:t>We stand out from some of our colleagues, many of whom are well intentioned but who are constrained by the organizations that they work for – so they only offer “one size fits all” (this is a better way to talk about those that are not as well capitalized, those that offer simply an OPM version…helps us talk about how we “aren’t an OPM” or “aren’t just an international recruitment organization” without actually saying it outright.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The point on this slide is that these things are not only what we suggest to our university partners, but these also fit with our ethos as a company:</a:t>
            </a:r>
            <a:endParaRPr dirty="0"/>
          </a:p>
          <a:p>
            <a:pPr marL="457200" lvl="0" indent="-298450" algn="l" rtl="0">
              <a:lnSpc>
                <a:spcPct val="100000"/>
              </a:lnSpc>
              <a:spcBef>
                <a:spcPts val="0"/>
              </a:spcBef>
              <a:spcAft>
                <a:spcPts val="0"/>
              </a:spcAft>
              <a:buSzPts val="1100"/>
              <a:buChar char="●"/>
            </a:pPr>
            <a:r>
              <a:rPr lang="en-US" dirty="0"/>
              <a:t>We must think boldly if we are going to be trusted to deliver to our university partners</a:t>
            </a:r>
            <a:endParaRPr dirty="0"/>
          </a:p>
          <a:p>
            <a:pPr marL="457200" lvl="0" indent="-298450" algn="l" rtl="0">
              <a:lnSpc>
                <a:spcPct val="100000"/>
              </a:lnSpc>
              <a:spcBef>
                <a:spcPts val="0"/>
              </a:spcBef>
              <a:spcAft>
                <a:spcPts val="0"/>
              </a:spcAft>
              <a:buSzPts val="1100"/>
              <a:buChar char="●"/>
            </a:pPr>
            <a:r>
              <a:rPr lang="en-US" dirty="0"/>
              <a:t>We are taking deliberate actions to address key issues facing higher ed revenue and enrollment growth, but we are not doing it with everyone…we are being discerning</a:t>
            </a:r>
            <a:endParaRPr dirty="0"/>
          </a:p>
          <a:p>
            <a:pPr marL="457200" lvl="0" indent="-298450" algn="l" rtl="0">
              <a:lnSpc>
                <a:spcPct val="100000"/>
              </a:lnSpc>
              <a:spcBef>
                <a:spcPts val="0"/>
              </a:spcBef>
              <a:spcAft>
                <a:spcPts val="0"/>
              </a:spcAft>
              <a:buSzPts val="1100"/>
              <a:buChar char="●"/>
            </a:pPr>
            <a:r>
              <a:rPr lang="en-US" dirty="0"/>
              <a:t>We won’t partner with folks if there is not mission-alignment between our organizations</a:t>
            </a:r>
            <a:endParaRPr dirty="0"/>
          </a:p>
          <a:p>
            <a:pPr marL="457200" lvl="0" indent="-298450" algn="l" rtl="0">
              <a:lnSpc>
                <a:spcPct val="100000"/>
              </a:lnSpc>
              <a:spcBef>
                <a:spcPts val="0"/>
              </a:spcBef>
              <a:spcAft>
                <a:spcPts val="0"/>
              </a:spcAft>
              <a:buSzPts val="1100"/>
              <a:buChar char="●"/>
            </a:pPr>
            <a:r>
              <a:rPr lang="en-US" dirty="0"/>
              <a:t>We firmly believe in the power of partnership – long term, mission aligned, well capitalized, growth minded, etc.</a:t>
            </a:r>
            <a:endParaRPr dirty="0"/>
          </a:p>
          <a:p>
            <a:pPr marL="457200" lvl="0" indent="-298450" algn="l" rtl="0">
              <a:lnSpc>
                <a:spcPct val="100000"/>
              </a:lnSpc>
              <a:spcBef>
                <a:spcPts val="0"/>
              </a:spcBef>
              <a:spcAft>
                <a:spcPts val="0"/>
              </a:spcAft>
              <a:buSzPts val="1100"/>
              <a:buChar char="●"/>
            </a:pPr>
            <a:r>
              <a:rPr lang="en-US" dirty="0"/>
              <a:t>We stand out from some of our colleagues, many of whom are well intentioned but who are constrained by the organizations that they work for – so they only offer “one size fits all” (this is a better way to talk about those that are not as well capitalized, those that offer simply an OPM version…helps us talk about how we “aren’t an OPM” or “aren’t just an international recruitment organization” without actually saying it outright.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The point on this slide is that these things are not only what we suggest to our university partners, but these also fit with our ethos as a company:</a:t>
            </a:r>
            <a:endParaRPr dirty="0"/>
          </a:p>
          <a:p>
            <a:pPr marL="457200" lvl="0" indent="-298450" algn="l" rtl="0">
              <a:lnSpc>
                <a:spcPct val="100000"/>
              </a:lnSpc>
              <a:spcBef>
                <a:spcPts val="0"/>
              </a:spcBef>
              <a:spcAft>
                <a:spcPts val="0"/>
              </a:spcAft>
              <a:buSzPts val="1100"/>
              <a:buChar char="●"/>
            </a:pPr>
            <a:r>
              <a:rPr lang="en-US" dirty="0"/>
              <a:t>We must think boldly if we are going to be trusted to deliver to our university partners</a:t>
            </a:r>
            <a:endParaRPr dirty="0"/>
          </a:p>
          <a:p>
            <a:pPr marL="457200" lvl="0" indent="-298450" algn="l" rtl="0">
              <a:lnSpc>
                <a:spcPct val="100000"/>
              </a:lnSpc>
              <a:spcBef>
                <a:spcPts val="0"/>
              </a:spcBef>
              <a:spcAft>
                <a:spcPts val="0"/>
              </a:spcAft>
              <a:buSzPts val="1100"/>
              <a:buChar char="●"/>
            </a:pPr>
            <a:r>
              <a:rPr lang="en-US" dirty="0"/>
              <a:t>We are taking deliberate actions to address key issues facing higher ed revenue and enrollment growth, but we are not doing it with everyone…we are being discerning</a:t>
            </a:r>
            <a:endParaRPr dirty="0"/>
          </a:p>
          <a:p>
            <a:pPr marL="457200" lvl="0" indent="-298450" algn="l" rtl="0">
              <a:lnSpc>
                <a:spcPct val="100000"/>
              </a:lnSpc>
              <a:spcBef>
                <a:spcPts val="0"/>
              </a:spcBef>
              <a:spcAft>
                <a:spcPts val="0"/>
              </a:spcAft>
              <a:buSzPts val="1100"/>
              <a:buChar char="●"/>
            </a:pPr>
            <a:r>
              <a:rPr lang="en-US" dirty="0"/>
              <a:t>We won’t partner with folks if there is not mission-alignment between our organizations</a:t>
            </a:r>
            <a:endParaRPr dirty="0"/>
          </a:p>
          <a:p>
            <a:pPr marL="457200" lvl="0" indent="-298450" algn="l" rtl="0">
              <a:lnSpc>
                <a:spcPct val="100000"/>
              </a:lnSpc>
              <a:spcBef>
                <a:spcPts val="0"/>
              </a:spcBef>
              <a:spcAft>
                <a:spcPts val="0"/>
              </a:spcAft>
              <a:buSzPts val="1100"/>
              <a:buChar char="●"/>
            </a:pPr>
            <a:r>
              <a:rPr lang="en-US" dirty="0"/>
              <a:t>We firmly believe in the power of partnership – long term, mission aligned, well capitalized, growth minded, etc.</a:t>
            </a:r>
            <a:endParaRPr dirty="0"/>
          </a:p>
          <a:p>
            <a:pPr marL="457200" lvl="0" indent="-298450" algn="l" rtl="0">
              <a:lnSpc>
                <a:spcPct val="100000"/>
              </a:lnSpc>
              <a:spcBef>
                <a:spcPts val="0"/>
              </a:spcBef>
              <a:spcAft>
                <a:spcPts val="0"/>
              </a:spcAft>
              <a:buSzPts val="1100"/>
              <a:buChar char="●"/>
            </a:pPr>
            <a:r>
              <a:rPr lang="en-US" dirty="0"/>
              <a:t>We stand out from some of our colleagues, many of whom are well intentioned but who are constrained by the organizations that they work for – so they only offer “one size fits all” (this is a better way to talk about those that are not as well capitalized, those that offer simply an OPM version…helps us talk about how we “aren’t an OPM” or “aren’t just an international recruitment organization” without actually saying it outright.</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The point on this slide is that these things are not only what we suggest to our university partners, but these also fit with our ethos as a company:</a:t>
            </a:r>
            <a:endParaRPr dirty="0"/>
          </a:p>
          <a:p>
            <a:pPr marL="457200" lvl="0" indent="-298450" algn="l" rtl="0">
              <a:lnSpc>
                <a:spcPct val="100000"/>
              </a:lnSpc>
              <a:spcBef>
                <a:spcPts val="0"/>
              </a:spcBef>
              <a:spcAft>
                <a:spcPts val="0"/>
              </a:spcAft>
              <a:buSzPts val="1100"/>
              <a:buChar char="●"/>
            </a:pPr>
            <a:r>
              <a:rPr lang="en-US" dirty="0"/>
              <a:t>We must think boldly if we are going to be trusted to deliver to our university partners</a:t>
            </a:r>
            <a:endParaRPr dirty="0"/>
          </a:p>
          <a:p>
            <a:pPr marL="457200" lvl="0" indent="-298450" algn="l" rtl="0">
              <a:lnSpc>
                <a:spcPct val="100000"/>
              </a:lnSpc>
              <a:spcBef>
                <a:spcPts val="0"/>
              </a:spcBef>
              <a:spcAft>
                <a:spcPts val="0"/>
              </a:spcAft>
              <a:buSzPts val="1100"/>
              <a:buChar char="●"/>
            </a:pPr>
            <a:r>
              <a:rPr lang="en-US" dirty="0"/>
              <a:t>We are taking deliberate actions to address key issues facing higher ed revenue and enrollment growth, but we are not doing it with everyone…we are being discerning</a:t>
            </a:r>
            <a:endParaRPr dirty="0"/>
          </a:p>
          <a:p>
            <a:pPr marL="457200" lvl="0" indent="-298450" algn="l" rtl="0">
              <a:lnSpc>
                <a:spcPct val="100000"/>
              </a:lnSpc>
              <a:spcBef>
                <a:spcPts val="0"/>
              </a:spcBef>
              <a:spcAft>
                <a:spcPts val="0"/>
              </a:spcAft>
              <a:buSzPts val="1100"/>
              <a:buChar char="●"/>
            </a:pPr>
            <a:r>
              <a:rPr lang="en-US" dirty="0"/>
              <a:t>We won’t partner with folks if there is not mission-alignment between our organizations</a:t>
            </a:r>
            <a:endParaRPr dirty="0"/>
          </a:p>
          <a:p>
            <a:pPr marL="457200" lvl="0" indent="-298450" algn="l" rtl="0">
              <a:lnSpc>
                <a:spcPct val="100000"/>
              </a:lnSpc>
              <a:spcBef>
                <a:spcPts val="0"/>
              </a:spcBef>
              <a:spcAft>
                <a:spcPts val="0"/>
              </a:spcAft>
              <a:buSzPts val="1100"/>
              <a:buChar char="●"/>
            </a:pPr>
            <a:r>
              <a:rPr lang="en-US" dirty="0"/>
              <a:t>We firmly believe in the power of partnership – long term, mission aligned, well capitalized, growth minded, etc.</a:t>
            </a:r>
            <a:endParaRPr dirty="0"/>
          </a:p>
          <a:p>
            <a:pPr marL="457200" lvl="0" indent="-298450" algn="l" rtl="0">
              <a:lnSpc>
                <a:spcPct val="100000"/>
              </a:lnSpc>
              <a:spcBef>
                <a:spcPts val="0"/>
              </a:spcBef>
              <a:spcAft>
                <a:spcPts val="0"/>
              </a:spcAft>
              <a:buSzPts val="1100"/>
              <a:buChar char="●"/>
            </a:pPr>
            <a:r>
              <a:rPr lang="en-US" dirty="0"/>
              <a:t>We stand out from some of our colleagues, many of whom are well intentioned but who are constrained by the organizations that they work for – so they only offer “one size fits all” (this is a better way to talk about those that are not as well capitalized, those that offer simply an OPM version…helps us talk about how we “aren’t an OPM” or “aren’t just an international recruitment organization” without actually saying it outright.</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US" dirty="0"/>
              <a:t>The point on this slide is that these things are not only what we suggest to our university partners, but these also fit with our ethos as a company:</a:t>
            </a:r>
            <a:endParaRPr dirty="0"/>
          </a:p>
          <a:p>
            <a:pPr marL="457200" lvl="0" indent="-298450" algn="l" rtl="0">
              <a:lnSpc>
                <a:spcPct val="100000"/>
              </a:lnSpc>
              <a:spcBef>
                <a:spcPts val="0"/>
              </a:spcBef>
              <a:spcAft>
                <a:spcPts val="0"/>
              </a:spcAft>
              <a:buSzPts val="1100"/>
              <a:buChar char="●"/>
            </a:pPr>
            <a:r>
              <a:rPr lang="en-US" dirty="0"/>
              <a:t>We must think boldly if we are going to be trusted to deliver to our university partners</a:t>
            </a:r>
            <a:endParaRPr dirty="0"/>
          </a:p>
          <a:p>
            <a:pPr marL="457200" lvl="0" indent="-298450" algn="l" rtl="0">
              <a:lnSpc>
                <a:spcPct val="100000"/>
              </a:lnSpc>
              <a:spcBef>
                <a:spcPts val="0"/>
              </a:spcBef>
              <a:spcAft>
                <a:spcPts val="0"/>
              </a:spcAft>
              <a:buSzPts val="1100"/>
              <a:buChar char="●"/>
            </a:pPr>
            <a:r>
              <a:rPr lang="en-US" dirty="0"/>
              <a:t>We are taking deliberate actions to address key issues facing higher ed revenue and enrollment growth, but we are not doing it with everyone…we are being discerning</a:t>
            </a:r>
            <a:endParaRPr dirty="0"/>
          </a:p>
          <a:p>
            <a:pPr marL="457200" lvl="0" indent="-298450" algn="l" rtl="0">
              <a:lnSpc>
                <a:spcPct val="100000"/>
              </a:lnSpc>
              <a:spcBef>
                <a:spcPts val="0"/>
              </a:spcBef>
              <a:spcAft>
                <a:spcPts val="0"/>
              </a:spcAft>
              <a:buSzPts val="1100"/>
              <a:buChar char="●"/>
            </a:pPr>
            <a:r>
              <a:rPr lang="en-US" dirty="0"/>
              <a:t>We won’t partner with folks if there is not mission-alignment between our organizations</a:t>
            </a:r>
            <a:endParaRPr dirty="0"/>
          </a:p>
          <a:p>
            <a:pPr marL="457200" lvl="0" indent="-298450" algn="l" rtl="0">
              <a:lnSpc>
                <a:spcPct val="100000"/>
              </a:lnSpc>
              <a:spcBef>
                <a:spcPts val="0"/>
              </a:spcBef>
              <a:spcAft>
                <a:spcPts val="0"/>
              </a:spcAft>
              <a:buSzPts val="1100"/>
              <a:buChar char="●"/>
            </a:pPr>
            <a:r>
              <a:rPr lang="en-US" dirty="0"/>
              <a:t>We firmly believe in the power of partnership – long term, mission aligned, well capitalized, growth minded, etc.</a:t>
            </a:r>
            <a:endParaRPr dirty="0"/>
          </a:p>
          <a:p>
            <a:pPr marL="457200" lvl="0" indent="-298450" algn="l" rtl="0">
              <a:lnSpc>
                <a:spcPct val="100000"/>
              </a:lnSpc>
              <a:spcBef>
                <a:spcPts val="0"/>
              </a:spcBef>
              <a:spcAft>
                <a:spcPts val="0"/>
              </a:spcAft>
              <a:buSzPts val="1100"/>
              <a:buChar char="●"/>
            </a:pPr>
            <a:r>
              <a:rPr lang="en-US" dirty="0"/>
              <a:t>We stand out from some of our colleagues, many of whom are well intentioned but who are constrained by the organizations that they work for – so they only offer “one size fits all” (this is a better way to talk about those that are not as well capitalized, those that offer simply an OPM version…helps us talk about how we “aren’t an OPM” or “aren’t just an international recruitment organization” without actually saying it outright.</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8" name="Google Shape;498;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1" name="Google Shape;121;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0" y="4908275"/>
            <a:ext cx="269100" cy="2352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dirty="0"/>
          </a:p>
        </p:txBody>
      </p:sp>
      <p:sp>
        <p:nvSpPr>
          <p:cNvPr id="13" name="Google Shape;13;p2"/>
          <p:cNvSpPr txBox="1">
            <a:spLocks noGrp="1"/>
          </p:cNvSpPr>
          <p:nvPr>
            <p:ph type="title"/>
          </p:nvPr>
        </p:nvSpPr>
        <p:spPr>
          <a:xfrm>
            <a:off x="723900" y="3634375"/>
            <a:ext cx="6581700" cy="628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solidFill>
                  <a:schemeClr val="accent1"/>
                </a:solidFill>
              </a:defRPr>
            </a:lvl2pPr>
            <a:lvl3pPr lvl="2" algn="l">
              <a:lnSpc>
                <a:spcPct val="100000"/>
              </a:lnSpc>
              <a:spcBef>
                <a:spcPts val="0"/>
              </a:spcBef>
              <a:spcAft>
                <a:spcPts val="0"/>
              </a:spcAft>
              <a:buSzPts val="2800"/>
              <a:buNone/>
              <a:defRPr>
                <a:solidFill>
                  <a:schemeClr val="accent1"/>
                </a:solidFill>
              </a:defRPr>
            </a:lvl3pPr>
            <a:lvl4pPr lvl="3" algn="l">
              <a:lnSpc>
                <a:spcPct val="100000"/>
              </a:lnSpc>
              <a:spcBef>
                <a:spcPts val="0"/>
              </a:spcBef>
              <a:spcAft>
                <a:spcPts val="0"/>
              </a:spcAft>
              <a:buSzPts val="2800"/>
              <a:buNone/>
              <a:defRPr>
                <a:solidFill>
                  <a:schemeClr val="accent1"/>
                </a:solidFill>
              </a:defRPr>
            </a:lvl4pPr>
            <a:lvl5pPr lvl="4" algn="l">
              <a:lnSpc>
                <a:spcPct val="100000"/>
              </a:lnSpc>
              <a:spcBef>
                <a:spcPts val="0"/>
              </a:spcBef>
              <a:spcAft>
                <a:spcPts val="0"/>
              </a:spcAft>
              <a:buSzPts val="2800"/>
              <a:buNone/>
              <a:defRPr>
                <a:solidFill>
                  <a:schemeClr val="accent1"/>
                </a:solidFill>
              </a:defRPr>
            </a:lvl5pPr>
            <a:lvl6pPr lvl="5" algn="l">
              <a:lnSpc>
                <a:spcPct val="100000"/>
              </a:lnSpc>
              <a:spcBef>
                <a:spcPts val="0"/>
              </a:spcBef>
              <a:spcAft>
                <a:spcPts val="0"/>
              </a:spcAft>
              <a:buSzPts val="2800"/>
              <a:buNone/>
              <a:defRPr>
                <a:solidFill>
                  <a:schemeClr val="accent1"/>
                </a:solidFill>
              </a:defRPr>
            </a:lvl6pPr>
            <a:lvl7pPr lvl="6" algn="l">
              <a:lnSpc>
                <a:spcPct val="100000"/>
              </a:lnSpc>
              <a:spcBef>
                <a:spcPts val="0"/>
              </a:spcBef>
              <a:spcAft>
                <a:spcPts val="0"/>
              </a:spcAft>
              <a:buSzPts val="2800"/>
              <a:buNone/>
              <a:defRPr>
                <a:solidFill>
                  <a:schemeClr val="accent1"/>
                </a:solidFill>
              </a:defRPr>
            </a:lvl7pPr>
            <a:lvl8pPr lvl="7" algn="l">
              <a:lnSpc>
                <a:spcPct val="100000"/>
              </a:lnSpc>
              <a:spcBef>
                <a:spcPts val="0"/>
              </a:spcBef>
              <a:spcAft>
                <a:spcPts val="0"/>
              </a:spcAft>
              <a:buSzPts val="2800"/>
              <a:buNone/>
              <a:defRPr>
                <a:solidFill>
                  <a:schemeClr val="accent1"/>
                </a:solidFill>
              </a:defRPr>
            </a:lvl8pPr>
            <a:lvl9pPr lvl="8" algn="l">
              <a:lnSpc>
                <a:spcPct val="100000"/>
              </a:lnSpc>
              <a:spcBef>
                <a:spcPts val="0"/>
              </a:spcBef>
              <a:spcAft>
                <a:spcPts val="0"/>
              </a:spcAft>
              <a:buSzPts val="2800"/>
              <a:buNone/>
              <a:defRPr>
                <a:solidFill>
                  <a:schemeClr val="accent1"/>
                </a:solidFill>
              </a:defRPr>
            </a:lvl9pPr>
          </a:lstStyle>
          <a:p>
            <a:endParaRPr/>
          </a:p>
        </p:txBody>
      </p:sp>
      <p:sp>
        <p:nvSpPr>
          <p:cNvPr id="14" name="Google Shape;14;p2"/>
          <p:cNvSpPr txBox="1">
            <a:spLocks noGrp="1"/>
          </p:cNvSpPr>
          <p:nvPr>
            <p:ph type="subTitle" idx="1"/>
          </p:nvPr>
        </p:nvSpPr>
        <p:spPr>
          <a:xfrm>
            <a:off x="723900" y="4262875"/>
            <a:ext cx="8058300" cy="518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1400">
                <a:solidFill>
                  <a:schemeClr val="accent1"/>
                </a:solidFill>
              </a:defRPr>
            </a:lvl1pPr>
            <a:lvl2pPr lvl="1" algn="l">
              <a:lnSpc>
                <a:spcPct val="115000"/>
              </a:lnSpc>
              <a:spcBef>
                <a:spcPts val="1600"/>
              </a:spcBef>
              <a:spcAft>
                <a:spcPts val="0"/>
              </a:spcAft>
              <a:buSzPts val="1400"/>
              <a:buNone/>
              <a:defRPr>
                <a:solidFill>
                  <a:schemeClr val="accent1"/>
                </a:solidFill>
              </a:defRPr>
            </a:lvl2pPr>
            <a:lvl3pPr lvl="2" algn="l">
              <a:lnSpc>
                <a:spcPct val="115000"/>
              </a:lnSpc>
              <a:spcBef>
                <a:spcPts val="1600"/>
              </a:spcBef>
              <a:spcAft>
                <a:spcPts val="0"/>
              </a:spcAft>
              <a:buSzPts val="1400"/>
              <a:buNone/>
              <a:defRPr>
                <a:solidFill>
                  <a:schemeClr val="accent1"/>
                </a:solidFill>
              </a:defRPr>
            </a:lvl3pPr>
            <a:lvl4pPr lvl="3" algn="l">
              <a:lnSpc>
                <a:spcPct val="115000"/>
              </a:lnSpc>
              <a:spcBef>
                <a:spcPts val="1600"/>
              </a:spcBef>
              <a:spcAft>
                <a:spcPts val="0"/>
              </a:spcAft>
              <a:buSzPts val="1400"/>
              <a:buNone/>
              <a:defRPr>
                <a:solidFill>
                  <a:schemeClr val="accent1"/>
                </a:solidFill>
              </a:defRPr>
            </a:lvl4pPr>
            <a:lvl5pPr lvl="4" algn="l">
              <a:lnSpc>
                <a:spcPct val="115000"/>
              </a:lnSpc>
              <a:spcBef>
                <a:spcPts val="1600"/>
              </a:spcBef>
              <a:spcAft>
                <a:spcPts val="0"/>
              </a:spcAft>
              <a:buSzPts val="1400"/>
              <a:buNone/>
              <a:defRPr>
                <a:solidFill>
                  <a:schemeClr val="accent1"/>
                </a:solidFill>
              </a:defRPr>
            </a:lvl5pPr>
            <a:lvl6pPr lvl="5" algn="l">
              <a:lnSpc>
                <a:spcPct val="115000"/>
              </a:lnSpc>
              <a:spcBef>
                <a:spcPts val="1600"/>
              </a:spcBef>
              <a:spcAft>
                <a:spcPts val="0"/>
              </a:spcAft>
              <a:buSzPts val="1400"/>
              <a:buNone/>
              <a:defRPr>
                <a:solidFill>
                  <a:schemeClr val="accent1"/>
                </a:solidFill>
              </a:defRPr>
            </a:lvl6pPr>
            <a:lvl7pPr lvl="6" algn="l">
              <a:lnSpc>
                <a:spcPct val="115000"/>
              </a:lnSpc>
              <a:spcBef>
                <a:spcPts val="1600"/>
              </a:spcBef>
              <a:spcAft>
                <a:spcPts val="0"/>
              </a:spcAft>
              <a:buSzPts val="1400"/>
              <a:buNone/>
              <a:defRPr>
                <a:solidFill>
                  <a:schemeClr val="accent1"/>
                </a:solidFill>
              </a:defRPr>
            </a:lvl7pPr>
            <a:lvl8pPr lvl="7" algn="l">
              <a:lnSpc>
                <a:spcPct val="115000"/>
              </a:lnSpc>
              <a:spcBef>
                <a:spcPts val="1600"/>
              </a:spcBef>
              <a:spcAft>
                <a:spcPts val="0"/>
              </a:spcAft>
              <a:buSzPts val="1400"/>
              <a:buNone/>
              <a:defRPr>
                <a:solidFill>
                  <a:schemeClr val="accent1"/>
                </a:solidFill>
              </a:defRPr>
            </a:lvl8pPr>
            <a:lvl9pPr lvl="8" algn="l">
              <a:lnSpc>
                <a:spcPct val="115000"/>
              </a:lnSpc>
              <a:spcBef>
                <a:spcPts val="1600"/>
              </a:spcBef>
              <a:spcAft>
                <a:spcPts val="1600"/>
              </a:spcAft>
              <a:buSzPts val="1400"/>
              <a:buNone/>
              <a:defRPr>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laceholder">
  <p:cSld name="CUSTOM">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1">
  <p:cSld name="Custom Layout 1 1">
    <p:bg>
      <p:bgPr>
        <a:solidFill>
          <a:schemeClr val="accent2"/>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8825" y="2020250"/>
            <a:ext cx="91728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FFFFFF"/>
                </a:solidFill>
              </a:defRPr>
            </a:lvl1pPr>
            <a:lvl2pPr lvl="1" algn="ctr">
              <a:lnSpc>
                <a:spcPct val="100000"/>
              </a:lnSpc>
              <a:spcBef>
                <a:spcPts val="0"/>
              </a:spcBef>
              <a:spcAft>
                <a:spcPts val="0"/>
              </a:spcAft>
              <a:buSzPts val="2800"/>
              <a:buNone/>
              <a:defRPr>
                <a:solidFill>
                  <a:srgbClr val="FFFFFF"/>
                </a:solidFill>
              </a:defRPr>
            </a:lvl2pPr>
            <a:lvl3pPr lvl="2" algn="ctr">
              <a:lnSpc>
                <a:spcPct val="100000"/>
              </a:lnSpc>
              <a:spcBef>
                <a:spcPts val="0"/>
              </a:spcBef>
              <a:spcAft>
                <a:spcPts val="0"/>
              </a:spcAft>
              <a:buSzPts val="2800"/>
              <a:buNone/>
              <a:defRPr>
                <a:solidFill>
                  <a:srgbClr val="FFFFFF"/>
                </a:solidFill>
              </a:defRPr>
            </a:lvl3pPr>
            <a:lvl4pPr lvl="3" algn="ctr">
              <a:lnSpc>
                <a:spcPct val="100000"/>
              </a:lnSpc>
              <a:spcBef>
                <a:spcPts val="0"/>
              </a:spcBef>
              <a:spcAft>
                <a:spcPts val="0"/>
              </a:spcAft>
              <a:buSzPts val="2800"/>
              <a:buNone/>
              <a:defRPr>
                <a:solidFill>
                  <a:srgbClr val="FFFFFF"/>
                </a:solidFill>
              </a:defRPr>
            </a:lvl4pPr>
            <a:lvl5pPr lvl="4" algn="ctr">
              <a:lnSpc>
                <a:spcPct val="100000"/>
              </a:lnSpc>
              <a:spcBef>
                <a:spcPts val="0"/>
              </a:spcBef>
              <a:spcAft>
                <a:spcPts val="0"/>
              </a:spcAft>
              <a:buSzPts val="2800"/>
              <a:buNone/>
              <a:defRPr>
                <a:solidFill>
                  <a:srgbClr val="FFFFFF"/>
                </a:solidFill>
              </a:defRPr>
            </a:lvl5pPr>
            <a:lvl6pPr lvl="5" algn="ctr">
              <a:lnSpc>
                <a:spcPct val="100000"/>
              </a:lnSpc>
              <a:spcBef>
                <a:spcPts val="0"/>
              </a:spcBef>
              <a:spcAft>
                <a:spcPts val="0"/>
              </a:spcAft>
              <a:buSzPts val="2800"/>
              <a:buNone/>
              <a:defRPr>
                <a:solidFill>
                  <a:srgbClr val="FFFFFF"/>
                </a:solidFill>
              </a:defRPr>
            </a:lvl6pPr>
            <a:lvl7pPr lvl="6" algn="ctr">
              <a:lnSpc>
                <a:spcPct val="100000"/>
              </a:lnSpc>
              <a:spcBef>
                <a:spcPts val="0"/>
              </a:spcBef>
              <a:spcAft>
                <a:spcPts val="0"/>
              </a:spcAft>
              <a:buSzPts val="2800"/>
              <a:buNone/>
              <a:defRPr>
                <a:solidFill>
                  <a:srgbClr val="FFFFFF"/>
                </a:solidFill>
              </a:defRPr>
            </a:lvl7pPr>
            <a:lvl8pPr lvl="7" algn="ctr">
              <a:lnSpc>
                <a:spcPct val="100000"/>
              </a:lnSpc>
              <a:spcBef>
                <a:spcPts val="0"/>
              </a:spcBef>
              <a:spcAft>
                <a:spcPts val="0"/>
              </a:spcAft>
              <a:buSzPts val="2800"/>
              <a:buNone/>
              <a:defRPr>
                <a:solidFill>
                  <a:srgbClr val="FFFFFF"/>
                </a:solidFill>
              </a:defRPr>
            </a:lvl8pPr>
            <a:lvl9pPr lvl="8" algn="ctr">
              <a:lnSpc>
                <a:spcPct val="100000"/>
              </a:lnSpc>
              <a:spcBef>
                <a:spcPts val="0"/>
              </a:spcBef>
              <a:spcAft>
                <a:spcPts val="0"/>
              </a:spcAft>
              <a:buSzPts val="2800"/>
              <a:buNone/>
              <a:defRPr>
                <a:solidFill>
                  <a:srgbClr val="FFFFFF"/>
                </a:solidFill>
              </a:defRPr>
            </a:lvl9pPr>
          </a:lstStyle>
          <a:p>
            <a:endParaRPr/>
          </a:p>
        </p:txBody>
      </p:sp>
      <p:sp>
        <p:nvSpPr>
          <p:cNvPr id="19" name="Google Shape;19;p4"/>
          <p:cNvSpPr/>
          <p:nvPr/>
        </p:nvSpPr>
        <p:spPr>
          <a:xfrm>
            <a:off x="7724850" y="4586630"/>
            <a:ext cx="1309421" cy="51229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pic>
        <p:nvPicPr>
          <p:cNvPr id="20" name="Google Shape;20;p4"/>
          <p:cNvPicPr preferRelativeResize="0"/>
          <p:nvPr/>
        </p:nvPicPr>
        <p:blipFill rotWithShape="1">
          <a:blip r:embed="rId2">
            <a:alphaModFix/>
          </a:blip>
          <a:srcRect/>
          <a:stretch/>
        </p:blipFill>
        <p:spPr>
          <a:xfrm>
            <a:off x="7940243" y="4714875"/>
            <a:ext cx="887250" cy="295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and Content"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sldNum" idx="12"/>
          </p:nvPr>
        </p:nvSpPr>
        <p:spPr>
          <a:xfrm>
            <a:off x="0" y="4908275"/>
            <a:ext cx="269100" cy="2352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dirty="0"/>
          </a:p>
        </p:txBody>
      </p:sp>
      <p:sp>
        <p:nvSpPr>
          <p:cNvPr id="24" name="Google Shape;24;p5"/>
          <p:cNvSpPr txBox="1">
            <a:spLocks noGrp="1"/>
          </p:cNvSpPr>
          <p:nvPr>
            <p:ph type="body" idx="1"/>
          </p:nvPr>
        </p:nvSpPr>
        <p:spPr>
          <a:xfrm>
            <a:off x="311700" y="1307025"/>
            <a:ext cx="8520600" cy="39447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and Two Columns" type="twoColTx">
  <p:cSld name="TITLE_AND_TWO_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6"/>
          <p:cNvSpPr txBox="1">
            <a:spLocks noGrp="1"/>
          </p:cNvSpPr>
          <p:nvPr>
            <p:ph type="sldNum" idx="12"/>
          </p:nvPr>
        </p:nvSpPr>
        <p:spPr>
          <a:xfrm>
            <a:off x="0" y="4908275"/>
            <a:ext cx="269100" cy="2352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2">
  <p:cSld name="SECTION_HEADER_1_2">
    <p:spTree>
      <p:nvGrpSpPr>
        <p:cNvPr id="1" name="Shape 30"/>
        <p:cNvGrpSpPr/>
        <p:nvPr/>
      </p:nvGrpSpPr>
      <p:grpSpPr>
        <a:xfrm>
          <a:off x="0" y="0"/>
          <a:ext cx="0" cy="0"/>
          <a:chOff x="0" y="0"/>
          <a:chExt cx="0" cy="0"/>
        </a:xfrm>
      </p:grpSpPr>
      <p:sp>
        <p:nvSpPr>
          <p:cNvPr id="31" name="Google Shape;31;p7"/>
          <p:cNvSpPr/>
          <p:nvPr/>
        </p:nvSpPr>
        <p:spPr>
          <a:xfrm>
            <a:off x="5166075" y="76475"/>
            <a:ext cx="3977934" cy="5082438"/>
          </a:xfrm>
          <a:custGeom>
            <a:avLst/>
            <a:gdLst/>
            <a:ahLst/>
            <a:cxnLst/>
            <a:rect l="l" t="t" r="r" b="b"/>
            <a:pathLst>
              <a:path w="5959451" h="6868160" extrusionOk="0">
                <a:moveTo>
                  <a:pt x="0" y="6868160"/>
                </a:moveTo>
                <a:lnTo>
                  <a:pt x="1725985" y="733"/>
                </a:lnTo>
                <a:lnTo>
                  <a:pt x="5959451" y="0"/>
                </a:lnTo>
                <a:lnTo>
                  <a:pt x="5959451" y="6868160"/>
                </a:lnTo>
                <a:lnTo>
                  <a:pt x="0" y="6868160"/>
                </a:lnTo>
                <a:close/>
              </a:path>
            </a:pathLst>
          </a:cu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sp>
        <p:nvSpPr>
          <p:cNvPr id="32" name="Google Shape;32;p7"/>
          <p:cNvSpPr txBox="1">
            <a:spLocks noGrp="1"/>
          </p:cNvSpPr>
          <p:nvPr>
            <p:ph type="sldNum" idx="12"/>
          </p:nvPr>
        </p:nvSpPr>
        <p:spPr>
          <a:xfrm>
            <a:off x="0" y="4908275"/>
            <a:ext cx="269100" cy="2352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dirty="0"/>
          </a:p>
        </p:txBody>
      </p:sp>
      <p:pic>
        <p:nvPicPr>
          <p:cNvPr id="33" name="Google Shape;33;p7"/>
          <p:cNvPicPr preferRelativeResize="0"/>
          <p:nvPr/>
        </p:nvPicPr>
        <p:blipFill rotWithShape="1">
          <a:blip r:embed="rId2">
            <a:alphaModFix/>
          </a:blip>
          <a:srcRect b="-19070"/>
          <a:stretch/>
        </p:blipFill>
        <p:spPr>
          <a:xfrm>
            <a:off x="7782018" y="4714875"/>
            <a:ext cx="926713" cy="352150"/>
          </a:xfrm>
          <a:prstGeom prst="rect">
            <a:avLst/>
          </a:prstGeom>
          <a:noFill/>
          <a:ln>
            <a:noFill/>
          </a:ln>
        </p:spPr>
      </p:pic>
      <p:sp>
        <p:nvSpPr>
          <p:cNvPr id="34" name="Google Shape;3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Open Sans"/>
              <a:buNone/>
              <a:defRPr sz="2800" b="1">
                <a:latin typeface="Open Sans"/>
                <a:ea typeface="Open Sans"/>
                <a:cs typeface="Open Sans"/>
                <a:sym typeface="Open Sans"/>
              </a:defRPr>
            </a:lvl1pPr>
            <a:lvl2pPr lvl="1" algn="l">
              <a:lnSpc>
                <a:spcPct val="100000"/>
              </a:lnSpc>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2pPr>
            <a:lvl3pPr lvl="2" algn="l">
              <a:lnSpc>
                <a:spcPct val="100000"/>
              </a:lnSpc>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3pPr>
            <a:lvl4pPr lvl="3" algn="l">
              <a:lnSpc>
                <a:spcPct val="100000"/>
              </a:lnSpc>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4pPr>
            <a:lvl5pPr lvl="4" algn="l">
              <a:lnSpc>
                <a:spcPct val="100000"/>
              </a:lnSpc>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5pPr>
            <a:lvl6pPr lvl="5" algn="l">
              <a:lnSpc>
                <a:spcPct val="100000"/>
              </a:lnSpc>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6pPr>
            <a:lvl7pPr lvl="6" algn="l">
              <a:lnSpc>
                <a:spcPct val="100000"/>
              </a:lnSpc>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7pPr>
            <a:lvl8pPr lvl="7" algn="l">
              <a:lnSpc>
                <a:spcPct val="100000"/>
              </a:lnSpc>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8pPr>
            <a:lvl9pPr lvl="8" algn="l">
              <a:lnSpc>
                <a:spcPct val="100000"/>
              </a:lnSpc>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9pPr>
          </a:lstStyle>
          <a:p>
            <a:endParaRPr/>
          </a:p>
        </p:txBody>
      </p:sp>
      <p:sp>
        <p:nvSpPr>
          <p:cNvPr id="35" name="Google Shape;35;p7"/>
          <p:cNvSpPr txBox="1">
            <a:spLocks noGrp="1"/>
          </p:cNvSpPr>
          <p:nvPr>
            <p:ph type="body" idx="1"/>
          </p:nvPr>
        </p:nvSpPr>
        <p:spPr>
          <a:xfrm>
            <a:off x="311700" y="1152475"/>
            <a:ext cx="8520600" cy="4099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Open Sans"/>
              <a:buChar char="●"/>
              <a:defRPr sz="1800">
                <a:latin typeface="Open Sans"/>
                <a:ea typeface="Open Sans"/>
                <a:cs typeface="Open Sans"/>
                <a:sym typeface="Open Sans"/>
              </a:defRPr>
            </a:lvl1pPr>
            <a:lvl2pPr marL="914400" lvl="1"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2pPr>
            <a:lvl3pPr marL="1371600" lvl="2"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3pPr>
            <a:lvl4pPr marL="1828800" lvl="3"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4pPr>
            <a:lvl5pPr marL="2286000" lvl="4"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5pPr>
            <a:lvl6pPr marL="2743200" lvl="5"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6pPr>
            <a:lvl7pPr marL="3200400" lvl="6"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7pPr>
            <a:lvl8pPr marL="3657600" lvl="7"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8pPr>
            <a:lvl9pPr marL="4114800" lvl="8" indent="-317500" algn="l">
              <a:lnSpc>
                <a:spcPct val="115000"/>
              </a:lnSpc>
              <a:spcBef>
                <a:spcPts val="1600"/>
              </a:spcBef>
              <a:spcAft>
                <a:spcPts val="1600"/>
              </a:spcAft>
              <a:buSzPts val="1400"/>
              <a:buFont typeface="Open Sans"/>
              <a:buChar char="■"/>
              <a:defRPr>
                <a:latin typeface="Open Sans"/>
                <a:ea typeface="Open Sans"/>
                <a:cs typeface="Open Sans"/>
                <a:sym typeface="Open Sans"/>
              </a:defRPr>
            </a:lvl9pPr>
          </a:lstStyle>
          <a:p>
            <a:endParaRPr/>
          </a:p>
        </p:txBody>
      </p:sp>
    </p:spTree>
  </p:cSld>
  <p:clrMapOvr>
    <a:masterClrMapping/>
  </p:clrMapOvr>
  <p:extLst>
    <p:ext uri="{DCECCB84-F9BA-43D5-87BE-67443E8EF086}">
      <p15:sldGuideLst xmlns:p15="http://schemas.microsoft.com/office/powerpoint/2012/main">
        <p15:guide id="1" pos="432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chemeClr val="accent4"/>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28825" y="2020250"/>
            <a:ext cx="91728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FFFFFF"/>
                </a:solidFill>
              </a:defRPr>
            </a:lvl1pPr>
            <a:lvl2pPr lvl="1" algn="ctr">
              <a:lnSpc>
                <a:spcPct val="100000"/>
              </a:lnSpc>
              <a:spcBef>
                <a:spcPts val="0"/>
              </a:spcBef>
              <a:spcAft>
                <a:spcPts val="0"/>
              </a:spcAft>
              <a:buSzPts val="2800"/>
              <a:buNone/>
              <a:defRPr>
                <a:solidFill>
                  <a:srgbClr val="FFFFFF"/>
                </a:solidFill>
              </a:defRPr>
            </a:lvl2pPr>
            <a:lvl3pPr lvl="2" algn="ctr">
              <a:lnSpc>
                <a:spcPct val="100000"/>
              </a:lnSpc>
              <a:spcBef>
                <a:spcPts val="0"/>
              </a:spcBef>
              <a:spcAft>
                <a:spcPts val="0"/>
              </a:spcAft>
              <a:buSzPts val="2800"/>
              <a:buNone/>
              <a:defRPr>
                <a:solidFill>
                  <a:srgbClr val="FFFFFF"/>
                </a:solidFill>
              </a:defRPr>
            </a:lvl3pPr>
            <a:lvl4pPr lvl="3" algn="ctr">
              <a:lnSpc>
                <a:spcPct val="100000"/>
              </a:lnSpc>
              <a:spcBef>
                <a:spcPts val="0"/>
              </a:spcBef>
              <a:spcAft>
                <a:spcPts val="0"/>
              </a:spcAft>
              <a:buSzPts val="2800"/>
              <a:buNone/>
              <a:defRPr>
                <a:solidFill>
                  <a:srgbClr val="FFFFFF"/>
                </a:solidFill>
              </a:defRPr>
            </a:lvl4pPr>
            <a:lvl5pPr lvl="4" algn="ctr">
              <a:lnSpc>
                <a:spcPct val="100000"/>
              </a:lnSpc>
              <a:spcBef>
                <a:spcPts val="0"/>
              </a:spcBef>
              <a:spcAft>
                <a:spcPts val="0"/>
              </a:spcAft>
              <a:buSzPts val="2800"/>
              <a:buNone/>
              <a:defRPr>
                <a:solidFill>
                  <a:srgbClr val="FFFFFF"/>
                </a:solidFill>
              </a:defRPr>
            </a:lvl5pPr>
            <a:lvl6pPr lvl="5" algn="ctr">
              <a:lnSpc>
                <a:spcPct val="100000"/>
              </a:lnSpc>
              <a:spcBef>
                <a:spcPts val="0"/>
              </a:spcBef>
              <a:spcAft>
                <a:spcPts val="0"/>
              </a:spcAft>
              <a:buSzPts val="2800"/>
              <a:buNone/>
              <a:defRPr>
                <a:solidFill>
                  <a:srgbClr val="FFFFFF"/>
                </a:solidFill>
              </a:defRPr>
            </a:lvl6pPr>
            <a:lvl7pPr lvl="6" algn="ctr">
              <a:lnSpc>
                <a:spcPct val="100000"/>
              </a:lnSpc>
              <a:spcBef>
                <a:spcPts val="0"/>
              </a:spcBef>
              <a:spcAft>
                <a:spcPts val="0"/>
              </a:spcAft>
              <a:buSzPts val="2800"/>
              <a:buNone/>
              <a:defRPr>
                <a:solidFill>
                  <a:srgbClr val="FFFFFF"/>
                </a:solidFill>
              </a:defRPr>
            </a:lvl7pPr>
            <a:lvl8pPr lvl="7" algn="ctr">
              <a:lnSpc>
                <a:spcPct val="100000"/>
              </a:lnSpc>
              <a:spcBef>
                <a:spcPts val="0"/>
              </a:spcBef>
              <a:spcAft>
                <a:spcPts val="0"/>
              </a:spcAft>
              <a:buSzPts val="2800"/>
              <a:buNone/>
              <a:defRPr>
                <a:solidFill>
                  <a:srgbClr val="FFFFFF"/>
                </a:solidFill>
              </a:defRPr>
            </a:lvl8pPr>
            <a:lvl9pPr lvl="8" algn="ctr">
              <a:lnSpc>
                <a:spcPct val="100000"/>
              </a:lnSpc>
              <a:spcBef>
                <a:spcPts val="0"/>
              </a:spcBef>
              <a:spcAft>
                <a:spcPts val="0"/>
              </a:spcAft>
              <a:buSzPts val="2800"/>
              <a:buNone/>
              <a:defRPr>
                <a:solidFill>
                  <a:srgbClr val="FFFFFF"/>
                </a:solidFill>
              </a:defRPr>
            </a:lvl9pPr>
          </a:lstStyle>
          <a:p>
            <a:endParaRPr/>
          </a:p>
        </p:txBody>
      </p:sp>
      <p:sp>
        <p:nvSpPr>
          <p:cNvPr id="38" name="Google Shape;38;p8"/>
          <p:cNvSpPr/>
          <p:nvPr/>
        </p:nvSpPr>
        <p:spPr>
          <a:xfrm>
            <a:off x="7724850" y="4586630"/>
            <a:ext cx="1309421" cy="51229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pic>
        <p:nvPicPr>
          <p:cNvPr id="39" name="Google Shape;39;p8"/>
          <p:cNvPicPr preferRelativeResize="0"/>
          <p:nvPr/>
        </p:nvPicPr>
        <p:blipFill rotWithShape="1">
          <a:blip r:embed="rId2">
            <a:alphaModFix/>
          </a:blip>
          <a:srcRect/>
          <a:stretch/>
        </p:blipFill>
        <p:spPr>
          <a:xfrm>
            <a:off x="7940243" y="4714875"/>
            <a:ext cx="887250" cy="2957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0"/>
        <p:cNvGrpSpPr/>
        <p:nvPr/>
      </p:nvGrpSpPr>
      <p:grpSpPr>
        <a:xfrm>
          <a:off x="0" y="0"/>
          <a:ext cx="0" cy="0"/>
          <a:chOff x="0" y="0"/>
          <a:chExt cx="0" cy="0"/>
        </a:xfrm>
      </p:grpSpPr>
      <p:sp>
        <p:nvSpPr>
          <p:cNvPr id="41" name="Google Shape;41;p9"/>
          <p:cNvSpPr/>
          <p:nvPr/>
        </p:nvSpPr>
        <p:spPr>
          <a:xfrm>
            <a:off x="5166075" y="76475"/>
            <a:ext cx="3977934" cy="5082438"/>
          </a:xfrm>
          <a:custGeom>
            <a:avLst/>
            <a:gdLst/>
            <a:ahLst/>
            <a:cxnLst/>
            <a:rect l="l" t="t" r="r" b="b"/>
            <a:pathLst>
              <a:path w="5959451" h="6868160" extrusionOk="0">
                <a:moveTo>
                  <a:pt x="0" y="6868160"/>
                </a:moveTo>
                <a:lnTo>
                  <a:pt x="1725985" y="733"/>
                </a:lnTo>
                <a:lnTo>
                  <a:pt x="5959451" y="0"/>
                </a:lnTo>
                <a:lnTo>
                  <a:pt x="5959451" y="6868160"/>
                </a:lnTo>
                <a:lnTo>
                  <a:pt x="0" y="6868160"/>
                </a:lnTo>
                <a:close/>
              </a:path>
            </a:pathLst>
          </a:custGeom>
          <a:solidFill>
            <a:schemeClr val="accent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sp>
        <p:nvSpPr>
          <p:cNvPr id="42" name="Google Shape;42;p9"/>
          <p:cNvSpPr txBox="1">
            <a:spLocks noGrp="1"/>
          </p:cNvSpPr>
          <p:nvPr>
            <p:ph type="title"/>
          </p:nvPr>
        </p:nvSpPr>
        <p:spPr>
          <a:xfrm>
            <a:off x="5873903" y="2069575"/>
            <a:ext cx="32700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600"/>
              <a:buNone/>
              <a:defRPr sz="3600">
                <a:solidFill>
                  <a:srgbClr val="FFFFFF"/>
                </a:solidFill>
              </a:defRPr>
            </a:lvl2pPr>
            <a:lvl3pPr lvl="2" algn="ctr">
              <a:lnSpc>
                <a:spcPct val="100000"/>
              </a:lnSpc>
              <a:spcBef>
                <a:spcPts val="0"/>
              </a:spcBef>
              <a:spcAft>
                <a:spcPts val="0"/>
              </a:spcAft>
              <a:buClr>
                <a:srgbClr val="FFFFFF"/>
              </a:buClr>
              <a:buSzPts val="3600"/>
              <a:buNone/>
              <a:defRPr sz="3600">
                <a:solidFill>
                  <a:srgbClr val="FFFFFF"/>
                </a:solidFill>
              </a:defRPr>
            </a:lvl3pPr>
            <a:lvl4pPr lvl="3" algn="ctr">
              <a:lnSpc>
                <a:spcPct val="100000"/>
              </a:lnSpc>
              <a:spcBef>
                <a:spcPts val="0"/>
              </a:spcBef>
              <a:spcAft>
                <a:spcPts val="0"/>
              </a:spcAft>
              <a:buClr>
                <a:srgbClr val="FFFFFF"/>
              </a:buClr>
              <a:buSzPts val="3600"/>
              <a:buNone/>
              <a:defRPr sz="3600">
                <a:solidFill>
                  <a:srgbClr val="FFFFFF"/>
                </a:solidFill>
              </a:defRPr>
            </a:lvl4pPr>
            <a:lvl5pPr lvl="4" algn="ctr">
              <a:lnSpc>
                <a:spcPct val="100000"/>
              </a:lnSpc>
              <a:spcBef>
                <a:spcPts val="0"/>
              </a:spcBef>
              <a:spcAft>
                <a:spcPts val="0"/>
              </a:spcAft>
              <a:buClr>
                <a:srgbClr val="FFFFFF"/>
              </a:buClr>
              <a:buSzPts val="3600"/>
              <a:buNone/>
              <a:defRPr sz="3600">
                <a:solidFill>
                  <a:srgbClr val="FFFFFF"/>
                </a:solidFill>
              </a:defRPr>
            </a:lvl5pPr>
            <a:lvl6pPr lvl="5" algn="ctr">
              <a:lnSpc>
                <a:spcPct val="100000"/>
              </a:lnSpc>
              <a:spcBef>
                <a:spcPts val="0"/>
              </a:spcBef>
              <a:spcAft>
                <a:spcPts val="0"/>
              </a:spcAft>
              <a:buClr>
                <a:srgbClr val="FFFFFF"/>
              </a:buClr>
              <a:buSzPts val="3600"/>
              <a:buNone/>
              <a:defRPr sz="3600">
                <a:solidFill>
                  <a:srgbClr val="FFFFFF"/>
                </a:solidFill>
              </a:defRPr>
            </a:lvl6pPr>
            <a:lvl7pPr lvl="6" algn="ctr">
              <a:lnSpc>
                <a:spcPct val="100000"/>
              </a:lnSpc>
              <a:spcBef>
                <a:spcPts val="0"/>
              </a:spcBef>
              <a:spcAft>
                <a:spcPts val="0"/>
              </a:spcAft>
              <a:buClr>
                <a:srgbClr val="FFFFFF"/>
              </a:buClr>
              <a:buSzPts val="3600"/>
              <a:buNone/>
              <a:defRPr sz="3600">
                <a:solidFill>
                  <a:srgbClr val="FFFFFF"/>
                </a:solidFill>
              </a:defRPr>
            </a:lvl7pPr>
            <a:lvl8pPr lvl="7" algn="ctr">
              <a:lnSpc>
                <a:spcPct val="100000"/>
              </a:lnSpc>
              <a:spcBef>
                <a:spcPts val="0"/>
              </a:spcBef>
              <a:spcAft>
                <a:spcPts val="0"/>
              </a:spcAft>
              <a:buClr>
                <a:srgbClr val="FFFFFF"/>
              </a:buClr>
              <a:buSzPts val="3600"/>
              <a:buNone/>
              <a:defRPr sz="3600">
                <a:solidFill>
                  <a:srgbClr val="FFFFFF"/>
                </a:solidFill>
              </a:defRPr>
            </a:lvl8pPr>
            <a:lvl9pPr lvl="8" algn="ctr">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43" name="Google Shape;43;p9"/>
          <p:cNvSpPr txBox="1">
            <a:spLocks noGrp="1"/>
          </p:cNvSpPr>
          <p:nvPr>
            <p:ph type="sldNum" idx="12"/>
          </p:nvPr>
        </p:nvSpPr>
        <p:spPr>
          <a:xfrm>
            <a:off x="0" y="4908275"/>
            <a:ext cx="269100" cy="2352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1pPr>
            <a:lvl2pPr marL="0" marR="0" lvl="1"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2pPr>
            <a:lvl3pPr marL="0" marR="0" lvl="2"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3pPr>
            <a:lvl4pPr marL="0" marR="0" lvl="3"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4pPr>
            <a:lvl5pPr marL="0" marR="0" lvl="4"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5pPr>
            <a:lvl6pPr marL="0" marR="0" lvl="5"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6pPr>
            <a:lvl7pPr marL="0" marR="0" lvl="6"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7pPr>
            <a:lvl8pPr marL="0" marR="0" lvl="7"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8pPr>
            <a:lvl9pPr marL="0" marR="0" lvl="8" indent="0" algn="l">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dirty="0"/>
          </a:p>
        </p:txBody>
      </p:sp>
      <p:sp>
        <p:nvSpPr>
          <p:cNvPr id="44" name="Google Shape;44;p9"/>
          <p:cNvSpPr txBox="1">
            <a:spLocks noGrp="1"/>
          </p:cNvSpPr>
          <p:nvPr>
            <p:ph type="body" idx="1"/>
          </p:nvPr>
        </p:nvSpPr>
        <p:spPr>
          <a:xfrm>
            <a:off x="464100" y="1085850"/>
            <a:ext cx="4701900" cy="362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Open Sans"/>
              <a:buChar char="●"/>
              <a:defRPr sz="1800">
                <a:latin typeface="Open Sans"/>
                <a:ea typeface="Open Sans"/>
                <a:cs typeface="Open Sans"/>
                <a:sym typeface="Open Sans"/>
              </a:defRPr>
            </a:lvl1pPr>
            <a:lvl2pPr marL="914400" lvl="1"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2pPr>
            <a:lvl3pPr marL="1371600" lvl="2"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3pPr>
            <a:lvl4pPr marL="1828800" lvl="3"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4pPr>
            <a:lvl5pPr marL="2286000" lvl="4"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5pPr>
            <a:lvl6pPr marL="2743200" lvl="5"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6pPr>
            <a:lvl7pPr marL="3200400" lvl="6"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7pPr>
            <a:lvl8pPr marL="3657600" lvl="7" indent="-317500" algn="l">
              <a:lnSpc>
                <a:spcPct val="115000"/>
              </a:lnSpc>
              <a:spcBef>
                <a:spcPts val="1600"/>
              </a:spcBef>
              <a:spcAft>
                <a:spcPts val="0"/>
              </a:spcAft>
              <a:buSzPts val="1400"/>
              <a:buFont typeface="Open Sans"/>
              <a:buChar char="○"/>
              <a:defRPr>
                <a:latin typeface="Open Sans"/>
                <a:ea typeface="Open Sans"/>
                <a:cs typeface="Open Sans"/>
                <a:sym typeface="Open Sans"/>
              </a:defRPr>
            </a:lvl8pPr>
            <a:lvl9pPr marL="4114800" lvl="8" indent="-317500" algn="l">
              <a:lnSpc>
                <a:spcPct val="115000"/>
              </a:lnSpc>
              <a:spcBef>
                <a:spcPts val="1600"/>
              </a:spcBef>
              <a:spcAft>
                <a:spcPts val="1600"/>
              </a:spcAft>
              <a:buSzPts val="1400"/>
              <a:buFont typeface="Open Sans"/>
              <a:buChar char="■"/>
              <a:defRPr>
                <a:latin typeface="Open Sans"/>
                <a:ea typeface="Open Sans"/>
                <a:cs typeface="Open Sans"/>
                <a:sym typeface="Open Sans"/>
              </a:defRPr>
            </a:lvl9pPr>
          </a:lstStyle>
          <a:p>
            <a:endParaRPr/>
          </a:p>
        </p:txBody>
      </p:sp>
      <p:pic>
        <p:nvPicPr>
          <p:cNvPr id="45" name="Google Shape;45;p9"/>
          <p:cNvPicPr preferRelativeResize="0"/>
          <p:nvPr/>
        </p:nvPicPr>
        <p:blipFill rotWithShape="1">
          <a:blip r:embed="rId2">
            <a:alphaModFix/>
          </a:blip>
          <a:srcRect b="-19070"/>
          <a:stretch/>
        </p:blipFill>
        <p:spPr>
          <a:xfrm>
            <a:off x="7782018" y="4714875"/>
            <a:ext cx="926713" cy="352150"/>
          </a:xfrm>
          <a:prstGeom prst="rect">
            <a:avLst/>
          </a:prstGeom>
          <a:noFill/>
          <a:ln>
            <a:noFill/>
          </a:ln>
        </p:spPr>
      </p:pic>
    </p:spTree>
  </p:cSld>
  <p:clrMapOvr>
    <a:masterClrMapping/>
  </p:clrMapOvr>
  <p:extLst>
    <p:ext uri="{DCECCB84-F9BA-43D5-87BE-67443E8EF086}">
      <p15:sldGuideLst xmlns:p15="http://schemas.microsoft.com/office/powerpoint/2012/main">
        <p15:guide id="1" pos="4320">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Open Sans"/>
              <a:buNone/>
              <a:defRPr sz="2800" b="1"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Open Sans"/>
              <a:buNone/>
              <a:defRPr sz="2800" b="0" i="0" u="none" strike="noStrike" cap="none">
                <a:solidFill>
                  <a:schemeClr val="dk1"/>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311700" y="1152475"/>
            <a:ext cx="8520600" cy="4099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Open Sans"/>
              <a:buChar char="●"/>
              <a:defRPr sz="1800" b="0" i="0" u="none" strike="noStrike" cap="none">
                <a:solidFill>
                  <a:srgbClr val="000000"/>
                </a:solidFill>
                <a:latin typeface="Open Sans"/>
                <a:ea typeface="Open Sans"/>
                <a:cs typeface="Open Sans"/>
                <a:sym typeface="Open Sans"/>
              </a:defRPr>
            </a:lvl1pPr>
            <a:lvl2pPr marL="914400" marR="0" lvl="1" indent="-317500" algn="l" rtl="0">
              <a:lnSpc>
                <a:spcPct val="115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2pPr>
            <a:lvl3pPr marL="1371600" marR="0" lvl="2" indent="-317500" algn="l" rtl="0">
              <a:lnSpc>
                <a:spcPct val="115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3pPr>
            <a:lvl4pPr marL="1828800" marR="0" lvl="3" indent="-317500" algn="l" rtl="0">
              <a:lnSpc>
                <a:spcPct val="115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4pPr>
            <a:lvl5pPr marL="2286000" marR="0" lvl="4" indent="-317500" algn="l" rtl="0">
              <a:lnSpc>
                <a:spcPct val="115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5pPr>
            <a:lvl6pPr marL="2743200" marR="0" lvl="5" indent="-317500" algn="l" rtl="0">
              <a:lnSpc>
                <a:spcPct val="115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6pPr>
            <a:lvl7pPr marL="3200400" marR="0" lvl="6" indent="-317500" algn="l" rtl="0">
              <a:lnSpc>
                <a:spcPct val="115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7pPr>
            <a:lvl8pPr marL="3657600" marR="0" lvl="7" indent="-317500" algn="l" rtl="0">
              <a:lnSpc>
                <a:spcPct val="115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9pPr>
          </a:lstStyle>
          <a:p>
            <a:endParaRPr/>
          </a:p>
        </p:txBody>
      </p:sp>
      <p:sp>
        <p:nvSpPr>
          <p:cNvPr id="8" name="Google Shape;8;p1"/>
          <p:cNvSpPr/>
          <p:nvPr/>
        </p:nvSpPr>
        <p:spPr>
          <a:xfrm>
            <a:off x="0" y="0"/>
            <a:ext cx="9144000" cy="80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40F6E"/>
              </a:buClr>
              <a:buSzPts val="1600"/>
              <a:buFont typeface="Courier New"/>
              <a:buNone/>
            </a:pPr>
            <a:endParaRPr sz="1600" b="0" i="0" u="none" strike="noStrike" cap="none" dirty="0">
              <a:solidFill>
                <a:srgbClr val="240F6E"/>
              </a:solidFill>
              <a:latin typeface="Open Sans"/>
              <a:ea typeface="Open Sans"/>
              <a:cs typeface="Open Sans"/>
              <a:sym typeface="Open Sans"/>
            </a:endParaRPr>
          </a:p>
        </p:txBody>
      </p:sp>
      <p:pic>
        <p:nvPicPr>
          <p:cNvPr id="9" name="Google Shape;9;p1"/>
          <p:cNvPicPr preferRelativeResize="0"/>
          <p:nvPr/>
        </p:nvPicPr>
        <p:blipFill rotWithShape="1">
          <a:blip r:embed="rId10">
            <a:alphaModFix/>
          </a:blip>
          <a:srcRect b="-7694"/>
          <a:stretch/>
        </p:blipFill>
        <p:spPr>
          <a:xfrm>
            <a:off x="7779218" y="4715750"/>
            <a:ext cx="923913" cy="318263"/>
          </a:xfrm>
          <a:prstGeom prst="rect">
            <a:avLst/>
          </a:prstGeom>
          <a:noFill/>
          <a:ln>
            <a:noFill/>
          </a:ln>
        </p:spPr>
      </p:pic>
      <p:sp>
        <p:nvSpPr>
          <p:cNvPr id="10" name="Google Shape;10;p1"/>
          <p:cNvSpPr txBox="1">
            <a:spLocks noGrp="1"/>
          </p:cNvSpPr>
          <p:nvPr>
            <p:ph type="sldNum" idx="12"/>
          </p:nvPr>
        </p:nvSpPr>
        <p:spPr>
          <a:xfrm>
            <a:off x="0" y="4908275"/>
            <a:ext cx="269100" cy="2352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800"/>
              <a:buFont typeface="Arial"/>
              <a:buNone/>
              <a:defRPr sz="800" b="1" i="0" u="none" strike="noStrike" cap="none">
                <a:solidFill>
                  <a:schemeClr val="accen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kaplan.com/credegree"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subTitle" idx="1"/>
          </p:nvPr>
        </p:nvSpPr>
        <p:spPr>
          <a:xfrm>
            <a:off x="3039790" y="4255112"/>
            <a:ext cx="2409163" cy="518700"/>
          </a:xfrm>
          <a:prstGeom prst="rect">
            <a:avLst/>
          </a:prstGeom>
          <a:noFill/>
          <a:ln>
            <a:noFill/>
          </a:ln>
        </p:spPr>
        <p:txBody>
          <a:bodyPr spcFirstLastPara="1" wrap="square" lIns="91425" tIns="91425" rIns="91425" bIns="91425" anchor="t" anchorCtr="0">
            <a:noAutofit/>
          </a:bodyPr>
          <a:lstStyle/>
          <a:p>
            <a:pPr marL="119063" lvl="0" indent="-112713" algn="l" rtl="0">
              <a:lnSpc>
                <a:spcPct val="115000"/>
              </a:lnSpc>
              <a:spcBef>
                <a:spcPts val="0"/>
              </a:spcBef>
              <a:spcAft>
                <a:spcPts val="0"/>
              </a:spcAft>
              <a:buSzPts val="1800"/>
              <a:buNone/>
            </a:pPr>
            <a:r>
              <a:rPr lang="en-US" dirty="0"/>
              <a:t>Presented By</a:t>
            </a:r>
            <a:endParaRPr dirty="0"/>
          </a:p>
        </p:txBody>
      </p:sp>
      <p:pic>
        <p:nvPicPr>
          <p:cNvPr id="51" name="Google Shape;51;p10"/>
          <p:cNvPicPr preferRelativeResize="0"/>
          <p:nvPr/>
        </p:nvPicPr>
        <p:blipFill rotWithShape="1">
          <a:blip r:embed="rId3">
            <a:alphaModFix/>
          </a:blip>
          <a:srcRect/>
          <a:stretch/>
        </p:blipFill>
        <p:spPr>
          <a:xfrm>
            <a:off x="628180" y="639617"/>
            <a:ext cx="2473475" cy="394400"/>
          </a:xfrm>
          <a:prstGeom prst="rect">
            <a:avLst/>
          </a:prstGeom>
          <a:noFill/>
          <a:ln>
            <a:noFill/>
          </a:ln>
        </p:spPr>
      </p:pic>
      <p:sp>
        <p:nvSpPr>
          <p:cNvPr id="53" name="Google Shape;53;p10"/>
          <p:cNvSpPr/>
          <p:nvPr/>
        </p:nvSpPr>
        <p:spPr>
          <a:xfrm>
            <a:off x="7652084" y="4610381"/>
            <a:ext cx="1141281" cy="5331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54" name="Google Shape;54;p10"/>
          <p:cNvSpPr/>
          <p:nvPr/>
        </p:nvSpPr>
        <p:spPr>
          <a:xfrm>
            <a:off x="0" y="3179651"/>
            <a:ext cx="9143999" cy="80899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55" name="Google Shape;55;p10"/>
          <p:cNvSpPr txBox="1">
            <a:spLocks noGrp="1"/>
          </p:cNvSpPr>
          <p:nvPr>
            <p:ph type="title"/>
          </p:nvPr>
        </p:nvSpPr>
        <p:spPr>
          <a:xfrm>
            <a:off x="0" y="3272467"/>
            <a:ext cx="9143999" cy="62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solidFill>
                  <a:schemeClr val="lt1"/>
                </a:solidFill>
              </a:rPr>
              <a:t>Why College Will Soon Be About Credegrees</a:t>
            </a:r>
            <a:endParaRPr dirty="0">
              <a:solidFill>
                <a:schemeClr val="lt1"/>
              </a:solidFill>
            </a:endParaRPr>
          </a:p>
        </p:txBody>
      </p:sp>
      <p:pic>
        <p:nvPicPr>
          <p:cNvPr id="56" name="Google Shape;56;p10"/>
          <p:cNvPicPr preferRelativeResize="0"/>
          <p:nvPr/>
        </p:nvPicPr>
        <p:blipFill rotWithShape="1">
          <a:blip r:embed="rId4">
            <a:alphaModFix/>
          </a:blip>
          <a:srcRect l="368"/>
          <a:stretch/>
        </p:blipFill>
        <p:spPr>
          <a:xfrm>
            <a:off x="0" y="67500"/>
            <a:ext cx="9143998" cy="3112149"/>
          </a:xfrm>
          <a:prstGeom prst="rect">
            <a:avLst/>
          </a:prstGeom>
          <a:noFill/>
          <a:ln>
            <a:noFill/>
          </a:ln>
        </p:spPr>
      </p:pic>
      <p:pic>
        <p:nvPicPr>
          <p:cNvPr id="9" name="Google Shape;9;p1">
            <a:extLst>
              <a:ext uri="{FF2B5EF4-FFF2-40B4-BE49-F238E27FC236}">
                <a16:creationId xmlns:a16="http://schemas.microsoft.com/office/drawing/2014/main" id="{F655D806-3E30-B644-ABA3-A1F08F62F663}"/>
              </a:ext>
            </a:extLst>
          </p:cNvPr>
          <p:cNvPicPr preferRelativeResize="0"/>
          <p:nvPr/>
        </p:nvPicPr>
        <p:blipFill rotWithShape="1">
          <a:blip r:embed="rId5" cstate="print">
            <a:alphaModFix/>
            <a:extLst>
              <a:ext uri="{28A0092B-C50C-407E-A947-70E740481C1C}">
                <a14:useLocalDpi xmlns:a14="http://schemas.microsoft.com/office/drawing/2010/main"/>
              </a:ext>
            </a:extLst>
          </a:blip>
          <a:srcRect b="-7695"/>
          <a:stretch/>
        </p:blipFill>
        <p:spPr>
          <a:xfrm>
            <a:off x="4414836" y="4301610"/>
            <a:ext cx="1695112" cy="5839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a:spLocks noGrp="1"/>
          </p:cNvSpPr>
          <p:nvPr>
            <p:ph type="sldNum" idx="12"/>
          </p:nvPr>
        </p:nvSpPr>
        <p:spPr>
          <a:xfrm>
            <a:off x="0" y="4908275"/>
            <a:ext cx="311700"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10</a:t>
            </a:fld>
            <a:endParaRPr dirty="0"/>
          </a:p>
        </p:txBody>
      </p:sp>
      <p:sp>
        <p:nvSpPr>
          <p:cNvPr id="182" name="Google Shape;182;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Font typeface="Open Sans"/>
              <a:buNone/>
            </a:pPr>
            <a:r>
              <a:rPr lang="en-US" dirty="0"/>
              <a:t>Hybrid Jobs on the Rise</a:t>
            </a:r>
            <a:endParaRPr dirty="0"/>
          </a:p>
        </p:txBody>
      </p:sp>
      <p:sp>
        <p:nvSpPr>
          <p:cNvPr id="183" name="Google Shape;183;p19"/>
          <p:cNvSpPr txBox="1"/>
          <p:nvPr/>
        </p:nvSpPr>
        <p:spPr>
          <a:xfrm>
            <a:off x="400129" y="970125"/>
            <a:ext cx="8550600" cy="33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Open Sans"/>
                <a:ea typeface="Open Sans"/>
                <a:cs typeface="Open Sans"/>
                <a:sym typeface="Open Sans"/>
              </a:rPr>
              <a:t>Hybrid Skills Are Required to Compete</a:t>
            </a:r>
            <a:endParaRPr dirty="0"/>
          </a:p>
        </p:txBody>
      </p:sp>
      <p:graphicFrame>
        <p:nvGraphicFramePr>
          <p:cNvPr id="184" name="Google Shape;184;p19"/>
          <p:cNvGraphicFramePr/>
          <p:nvPr>
            <p:extLst>
              <p:ext uri="{D42A27DB-BD31-4B8C-83A1-F6EECF244321}">
                <p14:modId xmlns:p14="http://schemas.microsoft.com/office/powerpoint/2010/main" val="954514358"/>
              </p:ext>
            </p:extLst>
          </p:nvPr>
        </p:nvGraphicFramePr>
        <p:xfrm>
          <a:off x="400129" y="1476220"/>
          <a:ext cx="5791450" cy="3002400"/>
        </p:xfrm>
        <a:graphic>
          <a:graphicData uri="http://schemas.openxmlformats.org/drawingml/2006/table">
            <a:tbl>
              <a:tblPr firstRow="1" bandRow="1">
                <a:noFill/>
                <a:tableStyleId>{DE36FE1B-E659-4DF6-BFFD-44FF3FAF4689}</a:tableStyleId>
              </a:tblPr>
              <a:tblGrid>
                <a:gridCol w="1491125">
                  <a:extLst>
                    <a:ext uri="{9D8B030D-6E8A-4147-A177-3AD203B41FA5}">
                      <a16:colId xmlns:a16="http://schemas.microsoft.com/office/drawing/2014/main" val="20000"/>
                    </a:ext>
                  </a:extLst>
                </a:gridCol>
                <a:gridCol w="1746250">
                  <a:extLst>
                    <a:ext uri="{9D8B030D-6E8A-4147-A177-3AD203B41FA5}">
                      <a16:colId xmlns:a16="http://schemas.microsoft.com/office/drawing/2014/main" val="20001"/>
                    </a:ext>
                  </a:extLst>
                </a:gridCol>
                <a:gridCol w="2554075">
                  <a:extLst>
                    <a:ext uri="{9D8B030D-6E8A-4147-A177-3AD203B41FA5}">
                      <a16:colId xmlns:a16="http://schemas.microsoft.com/office/drawing/2014/main" val="20002"/>
                    </a:ext>
                  </a:extLst>
                </a:gridCol>
              </a:tblGrid>
              <a:tr h="394650">
                <a:tc>
                  <a:txBody>
                    <a:bodyPr/>
                    <a:lstStyle/>
                    <a:p>
                      <a:pPr marL="0" marR="0" lvl="0" indent="0" algn="l" rtl="0">
                        <a:lnSpc>
                          <a:spcPct val="100000"/>
                        </a:lnSpc>
                        <a:spcBef>
                          <a:spcPts val="0"/>
                        </a:spcBef>
                        <a:spcAft>
                          <a:spcPts val="0"/>
                        </a:spcAft>
                        <a:buNone/>
                      </a:pP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Key Hybrid Skills</a:t>
                      </a:r>
                      <a:endParaRPr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None/>
                      </a:pP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Skills</a:t>
                      </a:r>
                      <a:r>
                        <a:rPr lang="en-US" sz="10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a:t>
                      </a: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Select Examples </a:t>
                      </a:r>
                      <a:endParaRPr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(Growth in Demand, </a:t>
                      </a:r>
                      <a:b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b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2013</a:t>
                      </a:r>
                      <a:r>
                        <a:rPr lang="en-US" sz="10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a:t>
                      </a: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2018)</a:t>
                      </a:r>
                      <a:endParaRPr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None/>
                      </a:pP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Job Roles</a:t>
                      </a:r>
                      <a:r>
                        <a:rPr lang="en-US" sz="10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a:t>
                      </a: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Select Examples</a:t>
                      </a:r>
                      <a:endParaRPr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None/>
                      </a:pP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(Growth in Jobs, 2013</a:t>
                      </a:r>
                      <a:r>
                        <a:rPr lang="en-US" sz="1000" b="1"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a:t>
                      </a:r>
                      <a:r>
                        <a:rPr lang="en-US"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rPr>
                        <a:t>2018)</a:t>
                      </a:r>
                      <a:endParaRPr sz="1000" b="1" u="none" strike="noStrike" cap="none" dirty="0">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73675">
                <a:tc>
                  <a:txBody>
                    <a:bodyPr/>
                    <a:lstStyle/>
                    <a:p>
                      <a:pPr marL="0" marR="0" lvl="0" indent="0" algn="l" rtl="0">
                        <a:lnSpc>
                          <a:spcPct val="100000"/>
                        </a:lnSpc>
                        <a:spcBef>
                          <a:spcPts val="0"/>
                        </a:spcBef>
                        <a:spcAft>
                          <a:spcPts val="0"/>
                        </a:spcAft>
                        <a:buNone/>
                      </a:pPr>
                      <a:r>
                        <a:rPr lang="en-US" sz="1000" u="none" strike="noStrike" cap="none" dirty="0">
                          <a:solidFill>
                            <a:schemeClr val="lt1"/>
                          </a:solidFill>
                          <a:latin typeface="Open Sans"/>
                          <a:ea typeface="Open Sans"/>
                          <a:cs typeface="Open Sans"/>
                          <a:sym typeface="Open Sans"/>
                        </a:rPr>
                        <a:t>Big Data &amp; Analytics</a:t>
                      </a:r>
                      <a:endParaRPr dirty="0"/>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Tableau </a:t>
                      </a:r>
                      <a:r>
                        <a:rPr lang="en-US" sz="1000" b="1" u="none" strike="noStrike" cap="none" dirty="0">
                          <a:solidFill>
                            <a:schemeClr val="accent2"/>
                          </a:solidFill>
                          <a:latin typeface="Open Sans"/>
                          <a:ea typeface="Open Sans"/>
                          <a:cs typeface="Open Sans"/>
                          <a:sym typeface="Open Sans"/>
                        </a:rPr>
                        <a:t>(733%)</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R </a:t>
                      </a:r>
                      <a:r>
                        <a:rPr lang="en-US" sz="1000" b="1" u="none" strike="noStrike" cap="none" dirty="0">
                          <a:solidFill>
                            <a:schemeClr val="accent2"/>
                          </a:solidFill>
                          <a:latin typeface="Open Sans"/>
                          <a:ea typeface="Open Sans"/>
                          <a:cs typeface="Open Sans"/>
                          <a:sym typeface="Open Sans"/>
                        </a:rPr>
                        <a:t>(298%)</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Data Analysis </a:t>
                      </a:r>
                      <a:r>
                        <a:rPr lang="en-US" sz="1000" b="1" u="none" strike="noStrike" cap="none" dirty="0">
                          <a:solidFill>
                            <a:schemeClr val="accent2"/>
                          </a:solidFill>
                          <a:latin typeface="Open Sans"/>
                          <a:ea typeface="Open Sans"/>
                          <a:cs typeface="Open Sans"/>
                          <a:sym typeface="Open Sans"/>
                        </a:rPr>
                        <a:t>(86%)</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SQL </a:t>
                      </a:r>
                      <a:r>
                        <a:rPr lang="en-US" sz="1000" b="1" u="none" strike="noStrike" cap="none" dirty="0">
                          <a:solidFill>
                            <a:schemeClr val="accent2"/>
                          </a:solidFill>
                          <a:latin typeface="Open Sans"/>
                          <a:ea typeface="Open Sans"/>
                          <a:cs typeface="Open Sans"/>
                          <a:sym typeface="Open Sans"/>
                        </a:rPr>
                        <a:t>(45%)</a:t>
                      </a:r>
                      <a:endParaRPr sz="1000" b="1" u="none" strike="noStrike" cap="none" dirty="0">
                        <a:solidFill>
                          <a:schemeClr val="accent2"/>
                        </a:solidFill>
                        <a:latin typeface="Open Sans"/>
                        <a:ea typeface="Open Sans"/>
                        <a:cs typeface="Open Sans"/>
                        <a:sym typeface="Open Sans"/>
                      </a:endParaRPr>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Data Scientist </a:t>
                      </a:r>
                      <a:r>
                        <a:rPr lang="en-US" sz="1000" b="1" u="none" strike="noStrike" cap="none" dirty="0">
                          <a:solidFill>
                            <a:schemeClr val="accent2"/>
                          </a:solidFill>
                          <a:latin typeface="Open Sans"/>
                          <a:ea typeface="Open Sans"/>
                          <a:cs typeface="Open Sans"/>
                          <a:sym typeface="Open Sans"/>
                        </a:rPr>
                        <a:t>(663%)</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Marketing Data Analyst </a:t>
                      </a:r>
                      <a:r>
                        <a:rPr lang="en-US" sz="1000" b="1" u="none" strike="noStrike" cap="none" dirty="0">
                          <a:solidFill>
                            <a:schemeClr val="accent2"/>
                          </a:solidFill>
                          <a:latin typeface="Open Sans"/>
                          <a:ea typeface="Open Sans"/>
                          <a:cs typeface="Open Sans"/>
                          <a:sym typeface="Open Sans"/>
                        </a:rPr>
                        <a:t>(194%)</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Financial Quantitative Analyst </a:t>
                      </a:r>
                      <a:r>
                        <a:rPr lang="en-US" sz="1000" b="1" u="none" strike="noStrike" cap="none" dirty="0">
                          <a:solidFill>
                            <a:schemeClr val="accent2"/>
                          </a:solidFill>
                          <a:latin typeface="Open Sans"/>
                          <a:ea typeface="Open Sans"/>
                          <a:cs typeface="Open Sans"/>
                          <a:sym typeface="Open Sans"/>
                        </a:rPr>
                        <a:t>(57%)</a:t>
                      </a:r>
                      <a:endParaRPr sz="1000" b="1" u="none" strike="noStrike" cap="none" dirty="0">
                        <a:solidFill>
                          <a:schemeClr val="accent2"/>
                        </a:solidFill>
                        <a:latin typeface="Open Sans"/>
                        <a:ea typeface="Open Sans"/>
                        <a:cs typeface="Open Sans"/>
                        <a:sym typeface="Open Sans"/>
                      </a:endParaRPr>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520875">
                <a:tc>
                  <a:txBody>
                    <a:bodyPr/>
                    <a:lstStyle/>
                    <a:p>
                      <a:pPr marL="0" marR="0" lvl="0" indent="0" algn="l" rtl="0">
                        <a:lnSpc>
                          <a:spcPct val="100000"/>
                        </a:lnSpc>
                        <a:spcBef>
                          <a:spcPts val="0"/>
                        </a:spcBef>
                        <a:spcAft>
                          <a:spcPts val="0"/>
                        </a:spcAft>
                        <a:buNone/>
                      </a:pPr>
                      <a:r>
                        <a:rPr lang="en-US" sz="1000" u="none" strike="noStrike" cap="none" dirty="0">
                          <a:solidFill>
                            <a:schemeClr val="lt1"/>
                          </a:solidFill>
                          <a:latin typeface="Open Sans"/>
                          <a:ea typeface="Open Sans"/>
                          <a:cs typeface="Open Sans"/>
                          <a:sym typeface="Open Sans"/>
                        </a:rPr>
                        <a:t>Intersection of Design </a:t>
                      </a:r>
                      <a:br>
                        <a:rPr lang="en-US" sz="1000" u="none" strike="noStrike" cap="none" dirty="0">
                          <a:solidFill>
                            <a:schemeClr val="lt1"/>
                          </a:solidFill>
                          <a:latin typeface="Open Sans"/>
                          <a:ea typeface="Open Sans"/>
                          <a:cs typeface="Open Sans"/>
                          <a:sym typeface="Open Sans"/>
                        </a:rPr>
                      </a:br>
                      <a:r>
                        <a:rPr lang="en-US" sz="1000" u="none" strike="noStrike" cap="none" dirty="0">
                          <a:solidFill>
                            <a:schemeClr val="lt1"/>
                          </a:solidFill>
                          <a:latin typeface="Open Sans"/>
                          <a:ea typeface="Open Sans"/>
                          <a:cs typeface="Open Sans"/>
                          <a:sym typeface="Open Sans"/>
                        </a:rPr>
                        <a:t>&amp; Development</a:t>
                      </a:r>
                      <a:endParaRPr dirty="0"/>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JavaScript </a:t>
                      </a:r>
                      <a:r>
                        <a:rPr lang="en-US" sz="1000" b="1" u="none" strike="noStrike" cap="none" dirty="0">
                          <a:solidFill>
                            <a:schemeClr val="accent2"/>
                          </a:solidFill>
                          <a:latin typeface="Open Sans"/>
                          <a:ea typeface="Open Sans"/>
                          <a:cs typeface="Open Sans"/>
                          <a:sym typeface="Open Sans"/>
                        </a:rPr>
                        <a:t>(78%)</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Adobe InDesign </a:t>
                      </a:r>
                      <a:r>
                        <a:rPr lang="en-US" sz="1000" b="1" u="none" strike="noStrike" cap="none" dirty="0">
                          <a:solidFill>
                            <a:schemeClr val="accent2"/>
                          </a:solidFill>
                          <a:latin typeface="Open Sans"/>
                          <a:ea typeface="Open Sans"/>
                          <a:cs typeface="Open Sans"/>
                          <a:sym typeface="Open Sans"/>
                        </a:rPr>
                        <a:t>(76%)</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UI / UX </a:t>
                      </a:r>
                      <a:r>
                        <a:rPr lang="en-US" sz="1000" b="1" u="none" strike="noStrike" cap="none" dirty="0">
                          <a:solidFill>
                            <a:schemeClr val="accent2"/>
                          </a:solidFill>
                          <a:latin typeface="Open Sans"/>
                          <a:ea typeface="Open Sans"/>
                          <a:cs typeface="Open Sans"/>
                          <a:sym typeface="Open Sans"/>
                        </a:rPr>
                        <a:t>(25%)</a:t>
                      </a:r>
                      <a:endParaRPr sz="1000" b="1" u="none" strike="noStrike" cap="none" dirty="0">
                        <a:solidFill>
                          <a:schemeClr val="accent2"/>
                        </a:solidFill>
                        <a:latin typeface="Open Sans"/>
                        <a:ea typeface="Open Sans"/>
                        <a:cs typeface="Open Sans"/>
                        <a:sym typeface="Open Sans"/>
                      </a:endParaRPr>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UI / UX Designer </a:t>
                      </a:r>
                      <a:r>
                        <a:rPr lang="en-US" sz="1000" b="1" u="none" strike="noStrike" cap="none" dirty="0">
                          <a:solidFill>
                            <a:schemeClr val="accent2"/>
                          </a:solidFill>
                          <a:latin typeface="Open Sans"/>
                          <a:ea typeface="Open Sans"/>
                          <a:cs typeface="Open Sans"/>
                          <a:sym typeface="Open Sans"/>
                        </a:rPr>
                        <a:t>(35%)</a:t>
                      </a:r>
                      <a:endParaRPr dirty="0"/>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8100">
                <a:tc>
                  <a:txBody>
                    <a:bodyPr/>
                    <a:lstStyle/>
                    <a:p>
                      <a:pPr marL="0" marR="0" lvl="0" indent="0" algn="l" rtl="0">
                        <a:lnSpc>
                          <a:spcPct val="100000"/>
                        </a:lnSpc>
                        <a:spcBef>
                          <a:spcPts val="0"/>
                        </a:spcBef>
                        <a:spcAft>
                          <a:spcPts val="0"/>
                        </a:spcAft>
                        <a:buNone/>
                      </a:pPr>
                      <a:r>
                        <a:rPr lang="en-US" sz="1000" u="none" strike="noStrike" cap="none" dirty="0">
                          <a:solidFill>
                            <a:schemeClr val="lt1"/>
                          </a:solidFill>
                          <a:latin typeface="Open Sans"/>
                          <a:ea typeface="Open Sans"/>
                          <a:cs typeface="Open Sans"/>
                          <a:sym typeface="Open Sans"/>
                        </a:rPr>
                        <a:t>Sales &amp; Customer Service</a:t>
                      </a:r>
                      <a:endParaRPr sz="1000" u="none" strike="noStrike" cap="none" dirty="0">
                        <a:solidFill>
                          <a:schemeClr val="lt1"/>
                        </a:solidFill>
                        <a:latin typeface="Open Sans"/>
                        <a:ea typeface="Open Sans"/>
                        <a:cs typeface="Open Sans"/>
                        <a:sym typeface="Open Sans"/>
                      </a:endParaRPr>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CRM </a:t>
                      </a:r>
                      <a:r>
                        <a:rPr lang="en-US" sz="1000" b="1" u="none" strike="noStrike" cap="none" dirty="0">
                          <a:solidFill>
                            <a:schemeClr val="accent2"/>
                          </a:solidFill>
                          <a:latin typeface="Open Sans"/>
                          <a:ea typeface="Open Sans"/>
                          <a:cs typeface="Open Sans"/>
                          <a:sym typeface="Open Sans"/>
                        </a:rPr>
                        <a:t>(138%)</a:t>
                      </a:r>
                      <a:endParaRPr dirty="0"/>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Financial Relationship Manager </a:t>
                      </a:r>
                      <a:r>
                        <a:rPr lang="en-US" sz="1000" b="1" u="none" strike="noStrike" cap="none" dirty="0">
                          <a:solidFill>
                            <a:schemeClr val="accent2"/>
                          </a:solidFill>
                          <a:latin typeface="Open Sans"/>
                          <a:ea typeface="Open Sans"/>
                          <a:cs typeface="Open Sans"/>
                          <a:sym typeface="Open Sans"/>
                        </a:rPr>
                        <a:t>(73%)</a:t>
                      </a:r>
                      <a:endParaRPr sz="1000" b="1" u="none" strike="noStrike" cap="none" dirty="0">
                        <a:solidFill>
                          <a:schemeClr val="accent2"/>
                        </a:solidFill>
                        <a:latin typeface="Open Sans"/>
                        <a:ea typeface="Open Sans"/>
                        <a:cs typeface="Open Sans"/>
                        <a:sym typeface="Open Sans"/>
                      </a:endParaRPr>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520875">
                <a:tc>
                  <a:txBody>
                    <a:bodyPr/>
                    <a:lstStyle/>
                    <a:p>
                      <a:pPr marL="0" marR="0" lvl="0" indent="0" algn="l" rtl="0">
                        <a:lnSpc>
                          <a:spcPct val="100000"/>
                        </a:lnSpc>
                        <a:spcBef>
                          <a:spcPts val="0"/>
                        </a:spcBef>
                        <a:spcAft>
                          <a:spcPts val="0"/>
                        </a:spcAft>
                        <a:buNone/>
                      </a:pPr>
                      <a:r>
                        <a:rPr lang="en-US" sz="1000" u="none" strike="noStrike" cap="none" dirty="0">
                          <a:solidFill>
                            <a:schemeClr val="lt1"/>
                          </a:solidFill>
                          <a:latin typeface="Open Sans"/>
                          <a:ea typeface="Open Sans"/>
                          <a:cs typeface="Open Sans"/>
                          <a:sym typeface="Open Sans"/>
                        </a:rPr>
                        <a:t>Emerging Digital Technologies</a:t>
                      </a:r>
                      <a:endParaRPr dirty="0"/>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Tableau </a:t>
                      </a:r>
                      <a:r>
                        <a:rPr lang="en-US" sz="1000" b="1" u="none" strike="noStrike" cap="none" dirty="0">
                          <a:solidFill>
                            <a:schemeClr val="accent2"/>
                          </a:solidFill>
                          <a:latin typeface="Open Sans"/>
                          <a:ea typeface="Open Sans"/>
                          <a:cs typeface="Open Sans"/>
                          <a:sym typeface="Open Sans"/>
                        </a:rPr>
                        <a:t>(1103%)</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Chef </a:t>
                      </a:r>
                      <a:r>
                        <a:rPr lang="en-US" sz="1000" b="1" u="none" strike="noStrike" cap="none" dirty="0">
                          <a:solidFill>
                            <a:schemeClr val="accent2"/>
                          </a:solidFill>
                          <a:latin typeface="Open Sans"/>
                          <a:ea typeface="Open Sans"/>
                          <a:cs typeface="Open Sans"/>
                          <a:sym typeface="Open Sans"/>
                        </a:rPr>
                        <a:t>(553%)</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Apache Hadoop </a:t>
                      </a:r>
                      <a:r>
                        <a:rPr lang="en-US" sz="1000" b="1" u="none" strike="noStrike" cap="none" dirty="0">
                          <a:solidFill>
                            <a:schemeClr val="accent2"/>
                          </a:solidFill>
                          <a:latin typeface="Open Sans"/>
                          <a:ea typeface="Open Sans"/>
                          <a:cs typeface="Open Sans"/>
                          <a:sym typeface="Open Sans"/>
                        </a:rPr>
                        <a:t>(306%)</a:t>
                      </a:r>
                      <a:endParaRPr dirty="0"/>
                    </a:p>
                  </a:txBody>
                  <a:tcPr marL="68575" marR="68575" marT="34300" marB="34300">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BI Architect </a:t>
                      </a:r>
                      <a:r>
                        <a:rPr lang="en-US" sz="1000" b="1" u="none" strike="noStrike" cap="none" dirty="0">
                          <a:solidFill>
                            <a:schemeClr val="accent2"/>
                          </a:solidFill>
                          <a:latin typeface="Open Sans"/>
                          <a:ea typeface="Open Sans"/>
                          <a:cs typeface="Open Sans"/>
                          <a:sym typeface="Open Sans"/>
                        </a:rPr>
                        <a:t>(47%)</a:t>
                      </a:r>
                      <a:endParaRPr dirty="0"/>
                    </a:p>
                  </a:txBody>
                  <a:tcPr marL="68575" marR="68575" marT="34300" marB="343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8100">
                <a:tc>
                  <a:txBody>
                    <a:bodyPr/>
                    <a:lstStyle/>
                    <a:p>
                      <a:pPr marL="0" marR="0" lvl="0" indent="0" algn="l" rtl="0">
                        <a:lnSpc>
                          <a:spcPct val="100000"/>
                        </a:lnSpc>
                        <a:spcBef>
                          <a:spcPts val="0"/>
                        </a:spcBef>
                        <a:spcAft>
                          <a:spcPts val="0"/>
                        </a:spcAft>
                        <a:buNone/>
                      </a:pPr>
                      <a:r>
                        <a:rPr lang="en-US" sz="1000" u="none" strike="noStrike" cap="none" dirty="0">
                          <a:solidFill>
                            <a:schemeClr val="lt1"/>
                          </a:solidFill>
                          <a:latin typeface="Open Sans"/>
                          <a:ea typeface="Open Sans"/>
                          <a:cs typeface="Open Sans"/>
                          <a:sym typeface="Open Sans"/>
                        </a:rPr>
                        <a:t>Evolving Compliance &amp; Regulatory Landscape</a:t>
                      </a:r>
                      <a:endParaRPr dirty="0"/>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Legal Compliance </a:t>
                      </a:r>
                      <a:r>
                        <a:rPr lang="en-US" sz="1000" b="1" u="none" strike="noStrike" cap="none" dirty="0">
                          <a:solidFill>
                            <a:schemeClr val="accent2"/>
                          </a:solidFill>
                          <a:latin typeface="Open Sans"/>
                          <a:ea typeface="Open Sans"/>
                          <a:cs typeface="Open Sans"/>
                          <a:sym typeface="Open Sans"/>
                        </a:rPr>
                        <a:t>(81%)</a:t>
                      </a:r>
                      <a:endParaRPr dirty="0"/>
                    </a:p>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Auditing </a:t>
                      </a:r>
                      <a:r>
                        <a:rPr lang="en-US" sz="1000" b="1" u="none" strike="noStrike" cap="none" dirty="0">
                          <a:solidFill>
                            <a:schemeClr val="accent2"/>
                          </a:solidFill>
                          <a:latin typeface="Open Sans"/>
                          <a:ea typeface="Open Sans"/>
                          <a:cs typeface="Open Sans"/>
                          <a:sym typeface="Open Sans"/>
                        </a:rPr>
                        <a:t>(54%)</a:t>
                      </a:r>
                      <a:endParaRPr dirty="0"/>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None/>
                      </a:pPr>
                      <a:r>
                        <a:rPr lang="en-US" sz="1000" u="none" strike="noStrike" cap="none" dirty="0">
                          <a:latin typeface="Open Sans"/>
                          <a:ea typeface="Open Sans"/>
                          <a:cs typeface="Open Sans"/>
                          <a:sym typeface="Open Sans"/>
                        </a:rPr>
                        <a:t>IT Auditor </a:t>
                      </a:r>
                      <a:r>
                        <a:rPr lang="en-US" sz="1000" b="1" u="none" strike="noStrike" cap="none" dirty="0">
                          <a:solidFill>
                            <a:schemeClr val="accent2"/>
                          </a:solidFill>
                          <a:latin typeface="Open Sans"/>
                          <a:ea typeface="Open Sans"/>
                          <a:cs typeface="Open Sans"/>
                          <a:sym typeface="Open Sans"/>
                        </a:rPr>
                        <a:t>(69%)</a:t>
                      </a:r>
                      <a:endParaRPr dirty="0"/>
                    </a:p>
                  </a:txBody>
                  <a:tcPr marL="68575" marR="68575"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sp>
        <p:nvSpPr>
          <p:cNvPr id="185" name="Google Shape;185;p19"/>
          <p:cNvSpPr/>
          <p:nvPr/>
        </p:nvSpPr>
        <p:spPr>
          <a:xfrm>
            <a:off x="311700" y="4647695"/>
            <a:ext cx="3259270" cy="21544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800" b="0" i="0" u="none" strike="noStrike" cap="none" dirty="0">
                <a:solidFill>
                  <a:schemeClr val="dk2"/>
                </a:solidFill>
                <a:latin typeface="Open Sans"/>
                <a:ea typeface="Open Sans"/>
                <a:cs typeface="Open Sans"/>
                <a:sym typeface="Open Sans"/>
              </a:rPr>
              <a:t>Source: Bersin. Burning Glass, January, 2019.</a:t>
            </a:r>
            <a:endParaRPr dirty="0"/>
          </a:p>
        </p:txBody>
      </p:sp>
      <p:sp>
        <p:nvSpPr>
          <p:cNvPr id="186" name="Google Shape;186;p19"/>
          <p:cNvSpPr txBox="1"/>
          <p:nvPr/>
        </p:nvSpPr>
        <p:spPr>
          <a:xfrm>
            <a:off x="6659526" y="2642976"/>
            <a:ext cx="2036817" cy="175774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1800"/>
              <a:buFont typeface="Arial"/>
              <a:buNone/>
            </a:pPr>
            <a:r>
              <a:rPr lang="en-US" sz="1800" b="0" i="1" u="none" strike="noStrike" cap="none" dirty="0">
                <a:solidFill>
                  <a:schemeClr val="lt1"/>
                </a:solidFill>
                <a:latin typeface="Open Sans"/>
                <a:ea typeface="Open Sans"/>
                <a:cs typeface="Open Sans"/>
                <a:sym typeface="Open Sans"/>
              </a:rPr>
              <a:t>of all current entry-level openings have some level of hybridization.</a:t>
            </a:r>
            <a:endParaRPr sz="2000" b="0" i="0" u="none" strike="noStrike" cap="none" dirty="0">
              <a:solidFill>
                <a:schemeClr val="lt1"/>
              </a:solidFill>
              <a:latin typeface="Open Sans"/>
              <a:ea typeface="Open Sans"/>
              <a:cs typeface="Open Sans"/>
              <a:sym typeface="Open Sans"/>
            </a:endParaRPr>
          </a:p>
        </p:txBody>
      </p:sp>
      <p:grpSp>
        <p:nvGrpSpPr>
          <p:cNvPr id="187" name="Google Shape;187;p19"/>
          <p:cNvGrpSpPr/>
          <p:nvPr/>
        </p:nvGrpSpPr>
        <p:grpSpPr>
          <a:xfrm>
            <a:off x="6814874" y="430606"/>
            <a:ext cx="1752840" cy="1752838"/>
            <a:chOff x="2696914" y="2125757"/>
            <a:chExt cx="1488199" cy="1488199"/>
          </a:xfrm>
        </p:grpSpPr>
        <p:sp>
          <p:nvSpPr>
            <p:cNvPr id="188" name="Google Shape;188;p19"/>
            <p:cNvSpPr/>
            <p:nvPr/>
          </p:nvSpPr>
          <p:spPr>
            <a:xfrm>
              <a:off x="2696914" y="2125757"/>
              <a:ext cx="1488199" cy="1488199"/>
            </a:xfrm>
            <a:prstGeom prst="ellipse">
              <a:avLst/>
            </a:prstGeom>
            <a:solidFill>
              <a:srgbClr val="4FD3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189" name="Google Shape;189;p19"/>
            <p:cNvSpPr/>
            <p:nvPr/>
          </p:nvSpPr>
          <p:spPr>
            <a:xfrm flipH="1">
              <a:off x="2696914" y="2125757"/>
              <a:ext cx="1488199" cy="1488199"/>
            </a:xfrm>
            <a:prstGeom prst="pie">
              <a:avLst>
                <a:gd name="adj1" fmla="val 0"/>
                <a:gd name="adj2" fmla="val 1620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190" name="Google Shape;190;p19"/>
            <p:cNvSpPr/>
            <p:nvPr/>
          </p:nvSpPr>
          <p:spPr>
            <a:xfrm>
              <a:off x="2838621" y="2267464"/>
              <a:ext cx="1204784" cy="120478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191" name="Google Shape;191;p19"/>
            <p:cNvSpPr/>
            <p:nvPr/>
          </p:nvSpPr>
          <p:spPr>
            <a:xfrm>
              <a:off x="2873690" y="2534191"/>
              <a:ext cx="1135334" cy="65327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1" i="0" u="none" strike="noStrike" cap="none" dirty="0">
                  <a:solidFill>
                    <a:schemeClr val="lt1"/>
                  </a:solidFill>
                  <a:latin typeface="Open Sans"/>
                  <a:ea typeface="Open Sans"/>
                  <a:cs typeface="Open Sans"/>
                  <a:sym typeface="Open Sans"/>
                </a:rPr>
                <a:t>58%</a:t>
              </a:r>
              <a:endParaRPr dirty="0"/>
            </a:p>
          </p:txBody>
        </p:sp>
      </p:grpSp>
      <p:sp>
        <p:nvSpPr>
          <p:cNvPr id="192" name="Google Shape;192;p19"/>
          <p:cNvSpPr/>
          <p:nvPr/>
        </p:nvSpPr>
        <p:spPr>
          <a:xfrm>
            <a:off x="7582171" y="2398934"/>
            <a:ext cx="191529" cy="80318"/>
          </a:xfrm>
          <a:custGeom>
            <a:avLst/>
            <a:gdLst/>
            <a:ahLst/>
            <a:cxnLst/>
            <a:rect l="l" t="t" r="r" b="b"/>
            <a:pathLst>
              <a:path w="9162535" h="4361935" extrusionOk="0">
                <a:moveTo>
                  <a:pt x="0" y="0"/>
                </a:moveTo>
                <a:lnTo>
                  <a:pt x="4584357" y="4361935"/>
                </a:lnTo>
                <a:lnTo>
                  <a:pt x="9162535" y="6179"/>
                </a:lnTo>
              </a:path>
            </a:pathLst>
          </a:cu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dirty="0"/>
              <a:t>How likely would you be to hire a recent college grad with a Credegree?</a:t>
            </a:r>
            <a:endParaRPr dirty="0"/>
          </a:p>
        </p:txBody>
      </p:sp>
      <p:sp>
        <p:nvSpPr>
          <p:cNvPr id="199" name="Google Shape;199;p20"/>
          <p:cNvSpPr txBox="1">
            <a:spLocks noGrp="1"/>
          </p:cNvSpPr>
          <p:nvPr>
            <p:ph type="sldNum" idx="12"/>
          </p:nvPr>
        </p:nvSpPr>
        <p:spPr>
          <a:xfrm>
            <a:off x="-1" y="4908275"/>
            <a:ext cx="358775"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11</a:t>
            </a:fld>
            <a:endParaRPr dirty="0"/>
          </a:p>
        </p:txBody>
      </p:sp>
      <p:sp>
        <p:nvSpPr>
          <p:cNvPr id="200" name="Google Shape;200;p20"/>
          <p:cNvSpPr txBox="1"/>
          <p:nvPr/>
        </p:nvSpPr>
        <p:spPr>
          <a:xfrm>
            <a:off x="348446" y="209011"/>
            <a:ext cx="175560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1" i="0" u="none" strike="noStrike" cap="none" dirty="0">
                <a:solidFill>
                  <a:schemeClr val="accent1"/>
                </a:solidFill>
                <a:latin typeface="Open Sans"/>
                <a:ea typeface="Open Sans"/>
                <a:cs typeface="Open Sans"/>
                <a:sym typeface="Open Sans"/>
              </a:rPr>
              <a:t>KAPLAN INSIGHTS</a:t>
            </a:r>
            <a:endParaRPr dirty="0"/>
          </a:p>
        </p:txBody>
      </p:sp>
      <p:grpSp>
        <p:nvGrpSpPr>
          <p:cNvPr id="205" name="Google Shape;205;p20"/>
          <p:cNvGrpSpPr/>
          <p:nvPr/>
        </p:nvGrpSpPr>
        <p:grpSpPr>
          <a:xfrm>
            <a:off x="648911" y="2093491"/>
            <a:ext cx="1762703" cy="307777"/>
            <a:chOff x="596096" y="1842054"/>
            <a:chExt cx="1762703" cy="307777"/>
          </a:xfrm>
        </p:grpSpPr>
        <p:sp>
          <p:nvSpPr>
            <p:cNvPr id="206" name="Google Shape;206;p20"/>
            <p:cNvSpPr/>
            <p:nvPr/>
          </p:nvSpPr>
          <p:spPr>
            <a:xfrm>
              <a:off x="596096" y="1854153"/>
              <a:ext cx="283580" cy="2835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07" name="Google Shape;207;p20"/>
            <p:cNvSpPr txBox="1"/>
            <p:nvPr/>
          </p:nvSpPr>
          <p:spPr>
            <a:xfrm>
              <a:off x="879676" y="1842054"/>
              <a:ext cx="1479123"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Extremely likely</a:t>
              </a:r>
              <a:endParaRPr dirty="0"/>
            </a:p>
          </p:txBody>
        </p:sp>
      </p:grpSp>
      <p:grpSp>
        <p:nvGrpSpPr>
          <p:cNvPr id="208" name="Google Shape;208;p20"/>
          <p:cNvGrpSpPr/>
          <p:nvPr/>
        </p:nvGrpSpPr>
        <p:grpSpPr>
          <a:xfrm>
            <a:off x="648911" y="2535960"/>
            <a:ext cx="1299436" cy="307777"/>
            <a:chOff x="596096" y="1842054"/>
            <a:chExt cx="1299436" cy="307777"/>
          </a:xfrm>
        </p:grpSpPr>
        <p:sp>
          <p:nvSpPr>
            <p:cNvPr id="209" name="Google Shape;209;p20"/>
            <p:cNvSpPr/>
            <p:nvPr/>
          </p:nvSpPr>
          <p:spPr>
            <a:xfrm>
              <a:off x="596096" y="1854153"/>
              <a:ext cx="283580" cy="283580"/>
            </a:xfrm>
            <a:prstGeom prst="ellipse">
              <a:avLst/>
            </a:prstGeom>
            <a:solidFill>
              <a:srgbClr val="11AF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10" name="Google Shape;210;p20"/>
            <p:cNvSpPr txBox="1"/>
            <p:nvPr/>
          </p:nvSpPr>
          <p:spPr>
            <a:xfrm>
              <a:off x="879676" y="1842054"/>
              <a:ext cx="1015856"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Very likely</a:t>
              </a:r>
              <a:endParaRPr dirty="0"/>
            </a:p>
          </p:txBody>
        </p:sp>
      </p:grpSp>
      <p:grpSp>
        <p:nvGrpSpPr>
          <p:cNvPr id="211" name="Google Shape;211;p20"/>
          <p:cNvGrpSpPr/>
          <p:nvPr/>
        </p:nvGrpSpPr>
        <p:grpSpPr>
          <a:xfrm>
            <a:off x="648911" y="2978429"/>
            <a:ext cx="1815602" cy="307777"/>
            <a:chOff x="596096" y="1842054"/>
            <a:chExt cx="1815602" cy="307777"/>
          </a:xfrm>
        </p:grpSpPr>
        <p:sp>
          <p:nvSpPr>
            <p:cNvPr id="212" name="Google Shape;212;p20"/>
            <p:cNvSpPr/>
            <p:nvPr/>
          </p:nvSpPr>
          <p:spPr>
            <a:xfrm>
              <a:off x="596096" y="1854153"/>
              <a:ext cx="283580" cy="2835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13" name="Google Shape;213;p20"/>
            <p:cNvSpPr txBox="1"/>
            <p:nvPr/>
          </p:nvSpPr>
          <p:spPr>
            <a:xfrm>
              <a:off x="879676" y="1842054"/>
              <a:ext cx="1532022"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Somewhat likely</a:t>
              </a:r>
              <a:endParaRPr dirty="0"/>
            </a:p>
          </p:txBody>
        </p:sp>
      </p:grpSp>
      <p:grpSp>
        <p:nvGrpSpPr>
          <p:cNvPr id="214" name="Google Shape;214;p20"/>
          <p:cNvGrpSpPr/>
          <p:nvPr/>
        </p:nvGrpSpPr>
        <p:grpSpPr>
          <a:xfrm>
            <a:off x="648911" y="3420898"/>
            <a:ext cx="1639657" cy="307777"/>
            <a:chOff x="596096" y="1842054"/>
            <a:chExt cx="1639657" cy="307777"/>
          </a:xfrm>
        </p:grpSpPr>
        <p:sp>
          <p:nvSpPr>
            <p:cNvPr id="215" name="Google Shape;215;p20"/>
            <p:cNvSpPr/>
            <p:nvPr/>
          </p:nvSpPr>
          <p:spPr>
            <a:xfrm>
              <a:off x="596096" y="1854153"/>
              <a:ext cx="283580" cy="2835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16" name="Google Shape;216;p20"/>
            <p:cNvSpPr txBox="1"/>
            <p:nvPr/>
          </p:nvSpPr>
          <p:spPr>
            <a:xfrm>
              <a:off x="879676" y="1842054"/>
              <a:ext cx="1356077"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Not very likely</a:t>
              </a:r>
              <a:endParaRPr dirty="0"/>
            </a:p>
          </p:txBody>
        </p:sp>
      </p:grpSp>
      <p:grpSp>
        <p:nvGrpSpPr>
          <p:cNvPr id="217" name="Google Shape;217;p20"/>
          <p:cNvGrpSpPr/>
          <p:nvPr/>
        </p:nvGrpSpPr>
        <p:grpSpPr>
          <a:xfrm>
            <a:off x="648911" y="3863368"/>
            <a:ext cx="1684541" cy="307777"/>
            <a:chOff x="596096" y="1842054"/>
            <a:chExt cx="1684541" cy="307777"/>
          </a:xfrm>
        </p:grpSpPr>
        <p:sp>
          <p:nvSpPr>
            <p:cNvPr id="218" name="Google Shape;218;p20"/>
            <p:cNvSpPr/>
            <p:nvPr/>
          </p:nvSpPr>
          <p:spPr>
            <a:xfrm>
              <a:off x="596096" y="1854153"/>
              <a:ext cx="283580" cy="28358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19" name="Google Shape;219;p20"/>
            <p:cNvSpPr txBox="1"/>
            <p:nvPr/>
          </p:nvSpPr>
          <p:spPr>
            <a:xfrm>
              <a:off x="879676" y="1842054"/>
              <a:ext cx="1400961"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Not at all likely</a:t>
              </a:r>
              <a:endParaRPr dirty="0"/>
            </a:p>
          </p:txBody>
        </p:sp>
      </p:grpSp>
      <p:sp>
        <p:nvSpPr>
          <p:cNvPr id="223" name="Google Shape;223;p20"/>
          <p:cNvSpPr/>
          <p:nvPr/>
        </p:nvSpPr>
        <p:spPr>
          <a:xfrm>
            <a:off x="270272" y="4632351"/>
            <a:ext cx="3652504" cy="21544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800" b="0" i="0" u="none" strike="noStrike" cap="none" dirty="0">
                <a:solidFill>
                  <a:schemeClr val="dk2"/>
                </a:solidFill>
                <a:latin typeface="Open Sans"/>
                <a:ea typeface="Open Sans"/>
                <a:cs typeface="Open Sans"/>
                <a:sym typeface="Open Sans"/>
              </a:rPr>
              <a:t>Source: Quest Research Group Survey of 2,000 U.S. adults.  12/12/2019</a:t>
            </a:r>
            <a:endParaRPr dirty="0"/>
          </a:p>
        </p:txBody>
      </p:sp>
      <p:sp>
        <p:nvSpPr>
          <p:cNvPr id="224" name="Google Shape;224;p20"/>
          <p:cNvSpPr txBox="1"/>
          <p:nvPr/>
        </p:nvSpPr>
        <p:spPr>
          <a:xfrm>
            <a:off x="6378850" y="2017220"/>
            <a:ext cx="2287974" cy="2012859"/>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773F"/>
              </a:buClr>
              <a:buSzPts val="3200"/>
              <a:buFont typeface="Arial"/>
              <a:buNone/>
            </a:pPr>
            <a:r>
              <a:rPr lang="en-US" sz="3200" b="1" i="0" u="none" strike="noStrike" cap="none" dirty="0">
                <a:solidFill>
                  <a:srgbClr val="0C773F"/>
                </a:solidFill>
                <a:latin typeface="Open Sans"/>
                <a:ea typeface="Open Sans"/>
                <a:cs typeface="Open Sans"/>
                <a:sym typeface="Open Sans"/>
              </a:rPr>
              <a:t>OVER</a:t>
            </a:r>
            <a:br>
              <a:rPr lang="en-US" sz="2800" b="1" i="0" u="none" strike="noStrike" cap="none" dirty="0">
                <a:solidFill>
                  <a:srgbClr val="0C773F"/>
                </a:solidFill>
                <a:latin typeface="Open Sans"/>
                <a:ea typeface="Open Sans"/>
                <a:cs typeface="Open Sans"/>
                <a:sym typeface="Open Sans"/>
              </a:rPr>
            </a:br>
            <a:r>
              <a:rPr lang="en-US" sz="5400" b="1" i="0" u="none" strike="noStrike" cap="none" dirty="0">
                <a:solidFill>
                  <a:srgbClr val="0C773F"/>
                </a:solidFill>
                <a:latin typeface="Open Sans"/>
                <a:ea typeface="Open Sans"/>
                <a:cs typeface="Open Sans"/>
                <a:sym typeface="Open Sans"/>
              </a:rPr>
              <a:t>50%</a:t>
            </a:r>
            <a:endParaRPr sz="2800" b="1" i="0" u="none" strike="noStrike" cap="none" dirty="0">
              <a:solidFill>
                <a:srgbClr val="0C773F"/>
              </a:solidFill>
              <a:latin typeface="Open Sans"/>
              <a:ea typeface="Open Sans"/>
              <a:cs typeface="Open Sans"/>
              <a:sym typeface="Open Sans"/>
            </a:endParaRPr>
          </a:p>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of respondents said they would be </a:t>
            </a:r>
            <a:r>
              <a:rPr lang="en-US" sz="1400" b="1" i="0" u="none" strike="noStrike" cap="none" dirty="0">
                <a:solidFill>
                  <a:srgbClr val="262626"/>
                </a:solidFill>
                <a:latin typeface="Open Sans"/>
                <a:ea typeface="Open Sans"/>
                <a:cs typeface="Open Sans"/>
                <a:sym typeface="Open Sans"/>
              </a:rPr>
              <a:t>extremely or very</a:t>
            </a:r>
            <a:r>
              <a:rPr lang="en-US" sz="1400" b="0" i="0" u="none" strike="noStrike" cap="none" dirty="0">
                <a:solidFill>
                  <a:srgbClr val="262626"/>
                </a:solidFill>
                <a:latin typeface="Open Sans"/>
                <a:ea typeface="Open Sans"/>
                <a:cs typeface="Open Sans"/>
                <a:sym typeface="Open Sans"/>
              </a:rPr>
              <a:t> likely to hire a grad with a Credegree. </a:t>
            </a:r>
            <a:endParaRPr dirty="0"/>
          </a:p>
        </p:txBody>
      </p:sp>
      <p:sp>
        <p:nvSpPr>
          <p:cNvPr id="29" name="Partial Circle 16">
            <a:extLst>
              <a:ext uri="{FF2B5EF4-FFF2-40B4-BE49-F238E27FC236}">
                <a16:creationId xmlns:a16="http://schemas.microsoft.com/office/drawing/2014/main" id="{4707DFF8-714E-604A-9339-4067AF129E7B}"/>
              </a:ext>
            </a:extLst>
          </p:cNvPr>
          <p:cNvSpPr/>
          <p:nvPr/>
        </p:nvSpPr>
        <p:spPr>
          <a:xfrm flipH="1">
            <a:off x="3009417" y="1575838"/>
            <a:ext cx="3125166" cy="3125166"/>
          </a:xfrm>
          <a:prstGeom prst="pie">
            <a:avLst>
              <a:gd name="adj1" fmla="val 4864334"/>
              <a:gd name="adj2" fmla="val 16200000"/>
            </a:avLst>
          </a:prstGeom>
          <a:gradFill flip="none" rotWithShape="1">
            <a:gsLst>
              <a:gs pos="0">
                <a:srgbClr val="11AF7E"/>
              </a:gs>
              <a:gs pos="100000">
                <a:schemeClr val="accent4">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30" name="Oval 29">
            <a:extLst>
              <a:ext uri="{FF2B5EF4-FFF2-40B4-BE49-F238E27FC236}">
                <a16:creationId xmlns:a16="http://schemas.microsoft.com/office/drawing/2014/main" id="{7DA72046-5A99-0B46-89B5-37BED206BFDE}"/>
              </a:ext>
            </a:extLst>
          </p:cNvPr>
          <p:cNvSpPr/>
          <p:nvPr/>
        </p:nvSpPr>
        <p:spPr>
          <a:xfrm>
            <a:off x="3071396" y="1637818"/>
            <a:ext cx="3001210" cy="3001208"/>
          </a:xfrm>
          <a:prstGeom prst="ellipse">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31" name="Oval 30">
            <a:extLst>
              <a:ext uri="{FF2B5EF4-FFF2-40B4-BE49-F238E27FC236}">
                <a16:creationId xmlns:a16="http://schemas.microsoft.com/office/drawing/2014/main" id="{D28541C4-C66F-F049-B7C3-64FBC1777048}"/>
              </a:ext>
            </a:extLst>
          </p:cNvPr>
          <p:cNvSpPr/>
          <p:nvPr/>
        </p:nvSpPr>
        <p:spPr>
          <a:xfrm>
            <a:off x="3466617" y="2033038"/>
            <a:ext cx="2210765" cy="2210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graphicFrame>
        <p:nvGraphicFramePr>
          <p:cNvPr id="32" name="Chart 31">
            <a:extLst>
              <a:ext uri="{FF2B5EF4-FFF2-40B4-BE49-F238E27FC236}">
                <a16:creationId xmlns:a16="http://schemas.microsoft.com/office/drawing/2014/main" id="{02FA2570-4FFD-5241-927D-6DD88948CD76}"/>
              </a:ext>
            </a:extLst>
          </p:cNvPr>
          <p:cNvGraphicFramePr/>
          <p:nvPr/>
        </p:nvGraphicFramePr>
        <p:xfrm>
          <a:off x="3198754" y="1777242"/>
          <a:ext cx="2746492" cy="2722358"/>
        </p:xfrm>
        <a:graphic>
          <a:graphicData uri="http://schemas.openxmlformats.org/drawingml/2006/chart">
            <c:chart xmlns:c="http://schemas.openxmlformats.org/drawingml/2006/chart" xmlns:r="http://schemas.openxmlformats.org/officeDocument/2006/relationships" r:id="rId3"/>
          </a:graphicData>
        </a:graphic>
      </p:graphicFrame>
      <p:sp>
        <p:nvSpPr>
          <p:cNvPr id="33" name="Oval 32">
            <a:extLst>
              <a:ext uri="{FF2B5EF4-FFF2-40B4-BE49-F238E27FC236}">
                <a16:creationId xmlns:a16="http://schemas.microsoft.com/office/drawing/2014/main" id="{B49F05D0-54F2-8F4E-A664-4123A87E4E77}"/>
              </a:ext>
            </a:extLst>
          </p:cNvPr>
          <p:cNvSpPr/>
          <p:nvPr/>
        </p:nvSpPr>
        <p:spPr>
          <a:xfrm>
            <a:off x="4001232" y="2567653"/>
            <a:ext cx="1141536" cy="11415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34" name="TextBox 33">
            <a:extLst>
              <a:ext uri="{FF2B5EF4-FFF2-40B4-BE49-F238E27FC236}">
                <a16:creationId xmlns:a16="http://schemas.microsoft.com/office/drawing/2014/main" id="{08E0188F-90DA-DD41-A8D5-AB1618A12146}"/>
              </a:ext>
            </a:extLst>
          </p:cNvPr>
          <p:cNvSpPr txBox="1"/>
          <p:nvPr/>
        </p:nvSpPr>
        <p:spPr>
          <a:xfrm>
            <a:off x="4145738" y="2859047"/>
            <a:ext cx="84189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2A2469"/>
                </a:solidFill>
                <a:effectLst/>
                <a:uLnTx/>
                <a:uFillTx/>
                <a:latin typeface="Open Sans" panose="020B0606030504020204" pitchFamily="34" charset="0"/>
                <a:ea typeface="Open Sans" panose="020B0606030504020204" pitchFamily="34" charset="0"/>
                <a:cs typeface="Open Sans" panose="020B0606030504020204" pitchFamily="34" charset="0"/>
              </a:rPr>
              <a:t>1,207</a:t>
            </a:r>
          </a:p>
        </p:txBody>
      </p:sp>
      <p:sp>
        <p:nvSpPr>
          <p:cNvPr id="35" name="TextBox 34">
            <a:extLst>
              <a:ext uri="{FF2B5EF4-FFF2-40B4-BE49-F238E27FC236}">
                <a16:creationId xmlns:a16="http://schemas.microsoft.com/office/drawing/2014/main" id="{99FDAD4F-8553-B94B-BF33-B92BE38E1C00}"/>
              </a:ext>
            </a:extLst>
          </p:cNvPr>
          <p:cNvSpPr txBox="1"/>
          <p:nvPr/>
        </p:nvSpPr>
        <p:spPr>
          <a:xfrm>
            <a:off x="4159365" y="3141231"/>
            <a:ext cx="814647" cy="2000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u="none" strike="noStrike" kern="1200" cap="none" spc="0" normalizeH="0" baseline="0" noProof="0" dirty="0">
                <a:ln>
                  <a:noFill/>
                </a:ln>
                <a:solidFill>
                  <a:srgbClr val="2A2469"/>
                </a:solidFill>
                <a:effectLst/>
                <a:uLnTx/>
                <a:uFillTx/>
                <a:latin typeface="Open Sans" panose="020B0606030504020204" pitchFamily="34" charset="0"/>
                <a:ea typeface="Open Sans" panose="020B0606030504020204" pitchFamily="34" charset="0"/>
                <a:cs typeface="Open Sans" panose="020B0606030504020204" pitchFamily="34" charset="0"/>
              </a:rPr>
              <a:t>RESPONDENTS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dirty="0"/>
              <a:t>To what extent do you agree that Credegree would better prepare a student for the world of work?</a:t>
            </a:r>
            <a:endParaRPr dirty="0"/>
          </a:p>
        </p:txBody>
      </p:sp>
      <p:sp>
        <p:nvSpPr>
          <p:cNvPr id="230" name="Google Shape;230;p21"/>
          <p:cNvSpPr txBox="1">
            <a:spLocks noGrp="1"/>
          </p:cNvSpPr>
          <p:nvPr>
            <p:ph type="sldNum" idx="12"/>
          </p:nvPr>
        </p:nvSpPr>
        <p:spPr>
          <a:xfrm>
            <a:off x="-1" y="4908275"/>
            <a:ext cx="358775"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12</a:t>
            </a:fld>
            <a:endParaRPr dirty="0"/>
          </a:p>
        </p:txBody>
      </p:sp>
      <p:sp>
        <p:nvSpPr>
          <p:cNvPr id="231" name="Google Shape;231;p21"/>
          <p:cNvSpPr txBox="1"/>
          <p:nvPr/>
        </p:nvSpPr>
        <p:spPr>
          <a:xfrm>
            <a:off x="348446" y="209011"/>
            <a:ext cx="175560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1" i="0" u="none" strike="noStrike" cap="none" dirty="0">
                <a:solidFill>
                  <a:schemeClr val="accent1"/>
                </a:solidFill>
                <a:latin typeface="Open Sans"/>
                <a:ea typeface="Open Sans"/>
                <a:cs typeface="Open Sans"/>
                <a:sym typeface="Open Sans"/>
              </a:rPr>
              <a:t>KAPLAN INSIGHTS</a:t>
            </a:r>
            <a:endParaRPr dirty="0"/>
          </a:p>
        </p:txBody>
      </p:sp>
      <p:sp>
        <p:nvSpPr>
          <p:cNvPr id="232" name="Google Shape;232;p21"/>
          <p:cNvSpPr/>
          <p:nvPr/>
        </p:nvSpPr>
        <p:spPr>
          <a:xfrm flipH="1">
            <a:off x="3009417" y="1575838"/>
            <a:ext cx="3125166" cy="3125166"/>
          </a:xfrm>
          <a:prstGeom prst="pie">
            <a:avLst>
              <a:gd name="adj1" fmla="val 653467"/>
              <a:gd name="adj2" fmla="val 16200000"/>
            </a:avLst>
          </a:prstGeom>
          <a:gradFill>
            <a:gsLst>
              <a:gs pos="0">
                <a:srgbClr val="11AF7E"/>
              </a:gs>
              <a:gs pos="100000">
                <a:srgbClr val="91B00B"/>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233" name="Google Shape;233;p21"/>
          <p:cNvSpPr/>
          <p:nvPr/>
        </p:nvSpPr>
        <p:spPr>
          <a:xfrm>
            <a:off x="3071396" y="1637818"/>
            <a:ext cx="3001210" cy="3001208"/>
          </a:xfrm>
          <a:prstGeom prst="ellipse">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sp>
        <p:nvSpPr>
          <p:cNvPr id="234" name="Google Shape;234;p21"/>
          <p:cNvSpPr/>
          <p:nvPr/>
        </p:nvSpPr>
        <p:spPr>
          <a:xfrm>
            <a:off x="3466617" y="2033038"/>
            <a:ext cx="2210765" cy="221076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grpSp>
        <p:nvGrpSpPr>
          <p:cNvPr id="236" name="Google Shape;236;p21"/>
          <p:cNvGrpSpPr/>
          <p:nvPr/>
        </p:nvGrpSpPr>
        <p:grpSpPr>
          <a:xfrm>
            <a:off x="648911" y="2093491"/>
            <a:ext cx="1762703" cy="307777"/>
            <a:chOff x="596096" y="1842054"/>
            <a:chExt cx="1762703" cy="307777"/>
          </a:xfrm>
        </p:grpSpPr>
        <p:sp>
          <p:nvSpPr>
            <p:cNvPr id="237" name="Google Shape;237;p21"/>
            <p:cNvSpPr/>
            <p:nvPr/>
          </p:nvSpPr>
          <p:spPr>
            <a:xfrm>
              <a:off x="596096" y="1854153"/>
              <a:ext cx="283580" cy="2835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38" name="Google Shape;238;p21"/>
            <p:cNvSpPr txBox="1"/>
            <p:nvPr/>
          </p:nvSpPr>
          <p:spPr>
            <a:xfrm>
              <a:off x="879676" y="1842054"/>
              <a:ext cx="1479123"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Extremely likely</a:t>
              </a:r>
              <a:endParaRPr dirty="0"/>
            </a:p>
          </p:txBody>
        </p:sp>
      </p:grpSp>
      <p:grpSp>
        <p:nvGrpSpPr>
          <p:cNvPr id="239" name="Google Shape;239;p21"/>
          <p:cNvGrpSpPr/>
          <p:nvPr/>
        </p:nvGrpSpPr>
        <p:grpSpPr>
          <a:xfrm>
            <a:off x="648911" y="2535960"/>
            <a:ext cx="1299436" cy="307777"/>
            <a:chOff x="596096" y="1842054"/>
            <a:chExt cx="1299436" cy="307777"/>
          </a:xfrm>
        </p:grpSpPr>
        <p:sp>
          <p:nvSpPr>
            <p:cNvPr id="240" name="Google Shape;240;p21"/>
            <p:cNvSpPr/>
            <p:nvPr/>
          </p:nvSpPr>
          <p:spPr>
            <a:xfrm>
              <a:off x="596096" y="1854153"/>
              <a:ext cx="283580" cy="283580"/>
            </a:xfrm>
            <a:prstGeom prst="ellipse">
              <a:avLst/>
            </a:prstGeom>
            <a:solidFill>
              <a:srgbClr val="11AF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41" name="Google Shape;241;p21"/>
            <p:cNvSpPr txBox="1"/>
            <p:nvPr/>
          </p:nvSpPr>
          <p:spPr>
            <a:xfrm>
              <a:off x="879676" y="1842054"/>
              <a:ext cx="1015856"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Very likely</a:t>
              </a:r>
              <a:endParaRPr dirty="0"/>
            </a:p>
          </p:txBody>
        </p:sp>
      </p:grpSp>
      <p:grpSp>
        <p:nvGrpSpPr>
          <p:cNvPr id="242" name="Google Shape;242;p21"/>
          <p:cNvGrpSpPr/>
          <p:nvPr/>
        </p:nvGrpSpPr>
        <p:grpSpPr>
          <a:xfrm>
            <a:off x="648911" y="2978429"/>
            <a:ext cx="1815602" cy="307777"/>
            <a:chOff x="596096" y="1842054"/>
            <a:chExt cx="1815602" cy="307777"/>
          </a:xfrm>
        </p:grpSpPr>
        <p:sp>
          <p:nvSpPr>
            <p:cNvPr id="243" name="Google Shape;243;p21"/>
            <p:cNvSpPr/>
            <p:nvPr/>
          </p:nvSpPr>
          <p:spPr>
            <a:xfrm>
              <a:off x="596096" y="1854153"/>
              <a:ext cx="283580" cy="2835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44" name="Google Shape;244;p21"/>
            <p:cNvSpPr txBox="1"/>
            <p:nvPr/>
          </p:nvSpPr>
          <p:spPr>
            <a:xfrm>
              <a:off x="879676" y="1842054"/>
              <a:ext cx="1532022"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Somewhat likely</a:t>
              </a:r>
              <a:endParaRPr dirty="0"/>
            </a:p>
          </p:txBody>
        </p:sp>
      </p:grpSp>
      <p:grpSp>
        <p:nvGrpSpPr>
          <p:cNvPr id="245" name="Google Shape;245;p21"/>
          <p:cNvGrpSpPr/>
          <p:nvPr/>
        </p:nvGrpSpPr>
        <p:grpSpPr>
          <a:xfrm>
            <a:off x="648911" y="3420898"/>
            <a:ext cx="1639657" cy="307777"/>
            <a:chOff x="596096" y="1842054"/>
            <a:chExt cx="1639657" cy="307777"/>
          </a:xfrm>
        </p:grpSpPr>
        <p:sp>
          <p:nvSpPr>
            <p:cNvPr id="246" name="Google Shape;246;p21"/>
            <p:cNvSpPr/>
            <p:nvPr/>
          </p:nvSpPr>
          <p:spPr>
            <a:xfrm>
              <a:off x="596096" y="1854153"/>
              <a:ext cx="283580" cy="2835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47" name="Google Shape;247;p21"/>
            <p:cNvSpPr txBox="1"/>
            <p:nvPr/>
          </p:nvSpPr>
          <p:spPr>
            <a:xfrm>
              <a:off x="879676" y="1842054"/>
              <a:ext cx="1356077"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Not very likely</a:t>
              </a:r>
              <a:endParaRPr dirty="0"/>
            </a:p>
          </p:txBody>
        </p:sp>
      </p:grpSp>
      <p:grpSp>
        <p:nvGrpSpPr>
          <p:cNvPr id="248" name="Google Shape;248;p21"/>
          <p:cNvGrpSpPr/>
          <p:nvPr/>
        </p:nvGrpSpPr>
        <p:grpSpPr>
          <a:xfrm>
            <a:off x="648911" y="3863368"/>
            <a:ext cx="1684541" cy="307777"/>
            <a:chOff x="596096" y="1842054"/>
            <a:chExt cx="1684541" cy="307777"/>
          </a:xfrm>
        </p:grpSpPr>
        <p:sp>
          <p:nvSpPr>
            <p:cNvPr id="249" name="Google Shape;249;p21"/>
            <p:cNvSpPr/>
            <p:nvPr/>
          </p:nvSpPr>
          <p:spPr>
            <a:xfrm>
              <a:off x="596096" y="1854153"/>
              <a:ext cx="283580" cy="28358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50" name="Google Shape;250;p21"/>
            <p:cNvSpPr txBox="1"/>
            <p:nvPr/>
          </p:nvSpPr>
          <p:spPr>
            <a:xfrm>
              <a:off x="879676" y="1842054"/>
              <a:ext cx="1400961"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Not at all likely</a:t>
              </a:r>
              <a:endParaRPr dirty="0"/>
            </a:p>
          </p:txBody>
        </p:sp>
      </p:grpSp>
      <p:sp>
        <p:nvSpPr>
          <p:cNvPr id="251" name="Google Shape;251;p21"/>
          <p:cNvSpPr/>
          <p:nvPr/>
        </p:nvSpPr>
        <p:spPr>
          <a:xfrm>
            <a:off x="4001232" y="2567653"/>
            <a:ext cx="1141536" cy="1141536"/>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sp>
        <p:nvSpPr>
          <p:cNvPr id="252" name="Google Shape;252;p21"/>
          <p:cNvSpPr txBox="1"/>
          <p:nvPr/>
        </p:nvSpPr>
        <p:spPr>
          <a:xfrm>
            <a:off x="4145738" y="2859047"/>
            <a:ext cx="841898"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A2469"/>
              </a:buClr>
              <a:buSzPts val="2000"/>
              <a:buFont typeface="Arial"/>
              <a:buNone/>
            </a:pPr>
            <a:r>
              <a:rPr lang="en-US" sz="2000" b="1" i="0" u="none" strike="noStrike" cap="none" dirty="0">
                <a:solidFill>
                  <a:srgbClr val="2A2469"/>
                </a:solidFill>
                <a:latin typeface="Open Sans"/>
                <a:ea typeface="Open Sans"/>
                <a:cs typeface="Open Sans"/>
                <a:sym typeface="Open Sans"/>
              </a:rPr>
              <a:t>2,000</a:t>
            </a:r>
            <a:endParaRPr dirty="0"/>
          </a:p>
        </p:txBody>
      </p:sp>
      <p:sp>
        <p:nvSpPr>
          <p:cNvPr id="253" name="Google Shape;253;p21"/>
          <p:cNvSpPr txBox="1"/>
          <p:nvPr/>
        </p:nvSpPr>
        <p:spPr>
          <a:xfrm>
            <a:off x="4159365" y="3141231"/>
            <a:ext cx="814647"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A2469"/>
              </a:buClr>
              <a:buSzPts val="700"/>
              <a:buFont typeface="Arial"/>
              <a:buNone/>
            </a:pPr>
            <a:r>
              <a:rPr lang="en-US" sz="700" b="0" i="0" u="none" strike="noStrike" cap="none" dirty="0">
                <a:solidFill>
                  <a:srgbClr val="2A2469"/>
                </a:solidFill>
                <a:latin typeface="Open Sans"/>
                <a:ea typeface="Open Sans"/>
                <a:cs typeface="Open Sans"/>
                <a:sym typeface="Open Sans"/>
              </a:rPr>
              <a:t>RESPONDENTS</a:t>
            </a:r>
            <a:endParaRPr dirty="0"/>
          </a:p>
        </p:txBody>
      </p:sp>
      <p:sp>
        <p:nvSpPr>
          <p:cNvPr id="254" name="Google Shape;254;p21"/>
          <p:cNvSpPr txBox="1"/>
          <p:nvPr/>
        </p:nvSpPr>
        <p:spPr>
          <a:xfrm>
            <a:off x="6378850" y="2018166"/>
            <a:ext cx="2221140" cy="2228302"/>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773F"/>
              </a:buClr>
              <a:buSzPts val="3200"/>
              <a:buFont typeface="Arial"/>
              <a:buNone/>
            </a:pPr>
            <a:r>
              <a:rPr lang="en-US" sz="3200" b="1" i="0" u="none" strike="noStrike" cap="none" dirty="0">
                <a:solidFill>
                  <a:srgbClr val="0C773F"/>
                </a:solidFill>
                <a:latin typeface="Open Sans"/>
                <a:ea typeface="Open Sans"/>
                <a:cs typeface="Open Sans"/>
                <a:sym typeface="Open Sans"/>
              </a:rPr>
              <a:t>OVER</a:t>
            </a:r>
            <a:br>
              <a:rPr lang="en-US" sz="2800" b="1" i="0" u="none" strike="noStrike" cap="none" dirty="0">
                <a:solidFill>
                  <a:srgbClr val="0C773F"/>
                </a:solidFill>
                <a:latin typeface="Open Sans"/>
                <a:ea typeface="Open Sans"/>
                <a:cs typeface="Open Sans"/>
                <a:sym typeface="Open Sans"/>
              </a:rPr>
            </a:br>
            <a:r>
              <a:rPr lang="en-US" sz="5400" b="1" i="0" u="none" strike="noStrike" cap="none" dirty="0">
                <a:solidFill>
                  <a:srgbClr val="0C773F"/>
                </a:solidFill>
                <a:latin typeface="Open Sans"/>
                <a:ea typeface="Open Sans"/>
                <a:cs typeface="Open Sans"/>
                <a:sym typeface="Open Sans"/>
              </a:rPr>
              <a:t>70%</a:t>
            </a:r>
            <a:endParaRPr sz="2800" b="1" i="0" u="none" strike="noStrike" cap="none" dirty="0">
              <a:solidFill>
                <a:srgbClr val="0C773F"/>
              </a:solidFill>
              <a:latin typeface="Open Sans"/>
              <a:ea typeface="Open Sans"/>
              <a:cs typeface="Open Sans"/>
              <a:sym typeface="Open Sans"/>
            </a:endParaRPr>
          </a:p>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of respondents markedly agreed that </a:t>
            </a:r>
            <a:r>
              <a:rPr lang="en-US" sz="1400" b="0" i="0" u="none" strike="noStrike" cap="none" dirty="0">
                <a:solidFill>
                  <a:srgbClr val="000000"/>
                </a:solidFill>
                <a:latin typeface="Open Sans"/>
                <a:ea typeface="Open Sans"/>
                <a:cs typeface="Open Sans"/>
                <a:sym typeface="Open Sans"/>
              </a:rPr>
              <a:t>Credegree would better prepare a student for the world of work</a:t>
            </a:r>
            <a:r>
              <a:rPr lang="en-US" dirty="0">
                <a:latin typeface="Open Sans"/>
                <a:ea typeface="Open Sans"/>
                <a:cs typeface="Open Sans"/>
                <a:sym typeface="Open Sans"/>
              </a:rPr>
              <a:t>.</a:t>
            </a:r>
            <a:endParaRPr sz="1400" b="0" i="0" u="none" strike="noStrike" cap="none" dirty="0">
              <a:solidFill>
                <a:srgbClr val="262626"/>
              </a:solidFill>
              <a:latin typeface="Open Sans"/>
              <a:ea typeface="Open Sans"/>
              <a:cs typeface="Open Sans"/>
              <a:sym typeface="Open Sans"/>
            </a:endParaRPr>
          </a:p>
        </p:txBody>
      </p:sp>
      <p:sp>
        <p:nvSpPr>
          <p:cNvPr id="255" name="Google Shape;255;p21"/>
          <p:cNvSpPr/>
          <p:nvPr/>
        </p:nvSpPr>
        <p:spPr>
          <a:xfrm>
            <a:off x="270272" y="4632351"/>
            <a:ext cx="3652504" cy="21544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800" b="0" i="0" u="none" strike="noStrike" cap="none" dirty="0">
                <a:solidFill>
                  <a:schemeClr val="dk2"/>
                </a:solidFill>
                <a:latin typeface="Open Sans"/>
                <a:ea typeface="Open Sans"/>
                <a:cs typeface="Open Sans"/>
                <a:sym typeface="Open Sans"/>
              </a:rPr>
              <a:t>Source: Quest Research Group Survey of 2,000 U.S. adults.  12/12/2019</a:t>
            </a:r>
            <a:endParaRPr dirty="0"/>
          </a:p>
        </p:txBody>
      </p:sp>
      <p:graphicFrame>
        <p:nvGraphicFramePr>
          <p:cNvPr id="30" name="Chart 29">
            <a:extLst>
              <a:ext uri="{FF2B5EF4-FFF2-40B4-BE49-F238E27FC236}">
                <a16:creationId xmlns:a16="http://schemas.microsoft.com/office/drawing/2014/main" id="{CF8BEDA8-3B53-654C-BAA4-0603D098A548}"/>
              </a:ext>
            </a:extLst>
          </p:cNvPr>
          <p:cNvGraphicFramePr/>
          <p:nvPr>
            <p:extLst>
              <p:ext uri="{D42A27DB-BD31-4B8C-83A1-F6EECF244321}">
                <p14:modId xmlns:p14="http://schemas.microsoft.com/office/powerpoint/2010/main" val="3245462232"/>
              </p:ext>
            </p:extLst>
          </p:nvPr>
        </p:nvGraphicFramePr>
        <p:xfrm>
          <a:off x="3198754" y="1777242"/>
          <a:ext cx="2746492" cy="27223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2"/>
          <p:cNvSpPr txBox="1">
            <a:spLocks noGrp="1"/>
          </p:cNvSpPr>
          <p:nvPr>
            <p:ph type="title"/>
          </p:nvPr>
        </p:nvSpPr>
        <p:spPr>
          <a:xfrm>
            <a:off x="311700" y="445025"/>
            <a:ext cx="8585412"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dirty="0"/>
              <a:t>To what extent do you agree that Credegree would make a student more marketable to a potential employer?</a:t>
            </a:r>
            <a:endParaRPr dirty="0"/>
          </a:p>
        </p:txBody>
      </p:sp>
      <p:sp>
        <p:nvSpPr>
          <p:cNvPr id="261" name="Google Shape;261;p22"/>
          <p:cNvSpPr txBox="1">
            <a:spLocks noGrp="1"/>
          </p:cNvSpPr>
          <p:nvPr>
            <p:ph type="sldNum" idx="12"/>
          </p:nvPr>
        </p:nvSpPr>
        <p:spPr>
          <a:xfrm>
            <a:off x="-1" y="4908275"/>
            <a:ext cx="358775"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13</a:t>
            </a:fld>
            <a:endParaRPr dirty="0"/>
          </a:p>
        </p:txBody>
      </p:sp>
      <p:sp>
        <p:nvSpPr>
          <p:cNvPr id="262" name="Google Shape;262;p22"/>
          <p:cNvSpPr txBox="1"/>
          <p:nvPr/>
        </p:nvSpPr>
        <p:spPr>
          <a:xfrm>
            <a:off x="348446" y="209011"/>
            <a:ext cx="175560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1" i="0" u="none" strike="noStrike" cap="none" dirty="0">
                <a:solidFill>
                  <a:schemeClr val="accent1"/>
                </a:solidFill>
                <a:latin typeface="Open Sans"/>
                <a:ea typeface="Open Sans"/>
                <a:cs typeface="Open Sans"/>
                <a:sym typeface="Open Sans"/>
              </a:rPr>
              <a:t>KAPLAN INSIGHTS</a:t>
            </a:r>
            <a:endParaRPr dirty="0"/>
          </a:p>
        </p:txBody>
      </p:sp>
      <p:sp>
        <p:nvSpPr>
          <p:cNvPr id="263" name="Google Shape;263;p22"/>
          <p:cNvSpPr/>
          <p:nvPr/>
        </p:nvSpPr>
        <p:spPr>
          <a:xfrm flipH="1">
            <a:off x="3009417" y="1575838"/>
            <a:ext cx="3125166" cy="3125166"/>
          </a:xfrm>
          <a:prstGeom prst="pie">
            <a:avLst>
              <a:gd name="adj1" fmla="val 1327491"/>
              <a:gd name="adj2" fmla="val 16200000"/>
            </a:avLst>
          </a:prstGeom>
          <a:gradFill>
            <a:gsLst>
              <a:gs pos="0">
                <a:srgbClr val="11AF7E"/>
              </a:gs>
              <a:gs pos="100000">
                <a:srgbClr val="91B00B"/>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264" name="Google Shape;264;p22"/>
          <p:cNvSpPr/>
          <p:nvPr/>
        </p:nvSpPr>
        <p:spPr>
          <a:xfrm>
            <a:off x="3071396" y="1637818"/>
            <a:ext cx="3001210" cy="3001208"/>
          </a:xfrm>
          <a:prstGeom prst="ellipse">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sp>
        <p:nvSpPr>
          <p:cNvPr id="265" name="Google Shape;265;p22"/>
          <p:cNvSpPr/>
          <p:nvPr/>
        </p:nvSpPr>
        <p:spPr>
          <a:xfrm>
            <a:off x="3466617" y="2033038"/>
            <a:ext cx="2210765" cy="221076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grpSp>
        <p:nvGrpSpPr>
          <p:cNvPr id="267" name="Google Shape;267;p22"/>
          <p:cNvGrpSpPr/>
          <p:nvPr/>
        </p:nvGrpSpPr>
        <p:grpSpPr>
          <a:xfrm>
            <a:off x="648911" y="2093491"/>
            <a:ext cx="1762703" cy="307777"/>
            <a:chOff x="596096" y="1842054"/>
            <a:chExt cx="1762703" cy="307777"/>
          </a:xfrm>
        </p:grpSpPr>
        <p:sp>
          <p:nvSpPr>
            <p:cNvPr id="268" name="Google Shape;268;p22"/>
            <p:cNvSpPr/>
            <p:nvPr/>
          </p:nvSpPr>
          <p:spPr>
            <a:xfrm>
              <a:off x="596096" y="1854153"/>
              <a:ext cx="283580" cy="2835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69" name="Google Shape;269;p22"/>
            <p:cNvSpPr txBox="1"/>
            <p:nvPr/>
          </p:nvSpPr>
          <p:spPr>
            <a:xfrm>
              <a:off x="879676" y="1842054"/>
              <a:ext cx="1479123"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Extremely likely</a:t>
              </a:r>
              <a:endParaRPr dirty="0"/>
            </a:p>
          </p:txBody>
        </p:sp>
      </p:grpSp>
      <p:grpSp>
        <p:nvGrpSpPr>
          <p:cNvPr id="270" name="Google Shape;270;p22"/>
          <p:cNvGrpSpPr/>
          <p:nvPr/>
        </p:nvGrpSpPr>
        <p:grpSpPr>
          <a:xfrm>
            <a:off x="648911" y="2535960"/>
            <a:ext cx="1299436" cy="307777"/>
            <a:chOff x="596096" y="1842054"/>
            <a:chExt cx="1299436" cy="307777"/>
          </a:xfrm>
        </p:grpSpPr>
        <p:sp>
          <p:nvSpPr>
            <p:cNvPr id="271" name="Google Shape;271;p22"/>
            <p:cNvSpPr/>
            <p:nvPr/>
          </p:nvSpPr>
          <p:spPr>
            <a:xfrm>
              <a:off x="596096" y="1854153"/>
              <a:ext cx="283580" cy="283580"/>
            </a:xfrm>
            <a:prstGeom prst="ellipse">
              <a:avLst/>
            </a:prstGeom>
            <a:solidFill>
              <a:srgbClr val="11AF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72" name="Google Shape;272;p22"/>
            <p:cNvSpPr txBox="1"/>
            <p:nvPr/>
          </p:nvSpPr>
          <p:spPr>
            <a:xfrm>
              <a:off x="879676" y="1842054"/>
              <a:ext cx="1015856"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Very likely</a:t>
              </a:r>
              <a:endParaRPr dirty="0"/>
            </a:p>
          </p:txBody>
        </p:sp>
      </p:grpSp>
      <p:grpSp>
        <p:nvGrpSpPr>
          <p:cNvPr id="273" name="Google Shape;273;p22"/>
          <p:cNvGrpSpPr/>
          <p:nvPr/>
        </p:nvGrpSpPr>
        <p:grpSpPr>
          <a:xfrm>
            <a:off x="648911" y="2978429"/>
            <a:ext cx="1815602" cy="307777"/>
            <a:chOff x="596096" y="1842054"/>
            <a:chExt cx="1815602" cy="307777"/>
          </a:xfrm>
        </p:grpSpPr>
        <p:sp>
          <p:nvSpPr>
            <p:cNvPr id="274" name="Google Shape;274;p22"/>
            <p:cNvSpPr/>
            <p:nvPr/>
          </p:nvSpPr>
          <p:spPr>
            <a:xfrm>
              <a:off x="596096" y="1854153"/>
              <a:ext cx="283580" cy="2835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75" name="Google Shape;275;p22"/>
            <p:cNvSpPr txBox="1"/>
            <p:nvPr/>
          </p:nvSpPr>
          <p:spPr>
            <a:xfrm>
              <a:off x="879676" y="1842054"/>
              <a:ext cx="1532022"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Somewhat likely</a:t>
              </a:r>
              <a:endParaRPr dirty="0"/>
            </a:p>
          </p:txBody>
        </p:sp>
      </p:grpSp>
      <p:grpSp>
        <p:nvGrpSpPr>
          <p:cNvPr id="276" name="Google Shape;276;p22"/>
          <p:cNvGrpSpPr/>
          <p:nvPr/>
        </p:nvGrpSpPr>
        <p:grpSpPr>
          <a:xfrm>
            <a:off x="648911" y="3420898"/>
            <a:ext cx="1639657" cy="307777"/>
            <a:chOff x="596096" y="1842054"/>
            <a:chExt cx="1639657" cy="307777"/>
          </a:xfrm>
        </p:grpSpPr>
        <p:sp>
          <p:nvSpPr>
            <p:cNvPr id="277" name="Google Shape;277;p22"/>
            <p:cNvSpPr/>
            <p:nvPr/>
          </p:nvSpPr>
          <p:spPr>
            <a:xfrm>
              <a:off x="596096" y="1854153"/>
              <a:ext cx="283580" cy="2835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78" name="Google Shape;278;p22"/>
            <p:cNvSpPr txBox="1"/>
            <p:nvPr/>
          </p:nvSpPr>
          <p:spPr>
            <a:xfrm>
              <a:off x="879676" y="1842054"/>
              <a:ext cx="1356077"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Not very likely</a:t>
              </a:r>
              <a:endParaRPr dirty="0"/>
            </a:p>
          </p:txBody>
        </p:sp>
      </p:grpSp>
      <p:grpSp>
        <p:nvGrpSpPr>
          <p:cNvPr id="279" name="Google Shape;279;p22"/>
          <p:cNvGrpSpPr/>
          <p:nvPr/>
        </p:nvGrpSpPr>
        <p:grpSpPr>
          <a:xfrm>
            <a:off x="648911" y="3863368"/>
            <a:ext cx="1684541" cy="307777"/>
            <a:chOff x="596096" y="1842054"/>
            <a:chExt cx="1684541" cy="307777"/>
          </a:xfrm>
        </p:grpSpPr>
        <p:sp>
          <p:nvSpPr>
            <p:cNvPr id="280" name="Google Shape;280;p22"/>
            <p:cNvSpPr/>
            <p:nvPr/>
          </p:nvSpPr>
          <p:spPr>
            <a:xfrm>
              <a:off x="596096" y="1854153"/>
              <a:ext cx="283580" cy="28358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281" name="Google Shape;281;p22"/>
            <p:cNvSpPr txBox="1"/>
            <p:nvPr/>
          </p:nvSpPr>
          <p:spPr>
            <a:xfrm>
              <a:off x="879676" y="1842054"/>
              <a:ext cx="1400961"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Not at all likely</a:t>
              </a:r>
              <a:endParaRPr dirty="0"/>
            </a:p>
          </p:txBody>
        </p:sp>
      </p:grpSp>
      <p:sp>
        <p:nvSpPr>
          <p:cNvPr id="282" name="Google Shape;282;p22"/>
          <p:cNvSpPr/>
          <p:nvPr/>
        </p:nvSpPr>
        <p:spPr>
          <a:xfrm>
            <a:off x="4001232" y="2567653"/>
            <a:ext cx="1141536" cy="1141536"/>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sp>
        <p:nvSpPr>
          <p:cNvPr id="283" name="Google Shape;283;p22"/>
          <p:cNvSpPr txBox="1"/>
          <p:nvPr/>
        </p:nvSpPr>
        <p:spPr>
          <a:xfrm>
            <a:off x="4145738" y="2859047"/>
            <a:ext cx="841898"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A2469"/>
              </a:buClr>
              <a:buSzPts val="2000"/>
              <a:buFont typeface="Arial"/>
              <a:buNone/>
            </a:pPr>
            <a:r>
              <a:rPr lang="en-US" sz="2000" b="1" i="0" u="none" strike="noStrike" cap="none" dirty="0">
                <a:solidFill>
                  <a:srgbClr val="2A2469"/>
                </a:solidFill>
                <a:latin typeface="Open Sans"/>
                <a:ea typeface="Open Sans"/>
                <a:cs typeface="Open Sans"/>
                <a:sym typeface="Open Sans"/>
              </a:rPr>
              <a:t>2,000</a:t>
            </a:r>
            <a:endParaRPr dirty="0"/>
          </a:p>
        </p:txBody>
      </p:sp>
      <p:sp>
        <p:nvSpPr>
          <p:cNvPr id="284" name="Google Shape;284;p22"/>
          <p:cNvSpPr txBox="1"/>
          <p:nvPr/>
        </p:nvSpPr>
        <p:spPr>
          <a:xfrm>
            <a:off x="4159365" y="3141231"/>
            <a:ext cx="814647"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A2469"/>
              </a:buClr>
              <a:buSzPts val="700"/>
              <a:buFont typeface="Arial"/>
              <a:buNone/>
            </a:pPr>
            <a:r>
              <a:rPr lang="en-US" sz="700" b="0" i="0" u="none" strike="noStrike" cap="none" dirty="0">
                <a:solidFill>
                  <a:srgbClr val="2A2469"/>
                </a:solidFill>
                <a:latin typeface="Open Sans"/>
                <a:ea typeface="Open Sans"/>
                <a:cs typeface="Open Sans"/>
                <a:sym typeface="Open Sans"/>
              </a:rPr>
              <a:t>RESPONDENTS</a:t>
            </a:r>
            <a:endParaRPr dirty="0"/>
          </a:p>
        </p:txBody>
      </p:sp>
      <p:sp>
        <p:nvSpPr>
          <p:cNvPr id="285" name="Google Shape;285;p22"/>
          <p:cNvSpPr txBox="1"/>
          <p:nvPr/>
        </p:nvSpPr>
        <p:spPr>
          <a:xfrm>
            <a:off x="6378850" y="2018166"/>
            <a:ext cx="2273226" cy="2228302"/>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773F"/>
              </a:buClr>
              <a:buSzPts val="3200"/>
              <a:buFont typeface="Arial"/>
              <a:buNone/>
            </a:pPr>
            <a:r>
              <a:rPr lang="en-US" sz="3200" b="1" i="0" u="none" strike="noStrike" cap="none" dirty="0">
                <a:solidFill>
                  <a:srgbClr val="0C773F"/>
                </a:solidFill>
                <a:latin typeface="Open Sans"/>
                <a:ea typeface="Open Sans"/>
                <a:cs typeface="Open Sans"/>
                <a:sym typeface="Open Sans"/>
              </a:rPr>
              <a:t>OVER</a:t>
            </a:r>
            <a:br>
              <a:rPr lang="en-US" sz="2800" b="1" i="0" u="none" strike="noStrike" cap="none" dirty="0">
                <a:solidFill>
                  <a:srgbClr val="0C773F"/>
                </a:solidFill>
                <a:latin typeface="Open Sans"/>
                <a:ea typeface="Open Sans"/>
                <a:cs typeface="Open Sans"/>
                <a:sym typeface="Open Sans"/>
              </a:rPr>
            </a:br>
            <a:r>
              <a:rPr lang="en-US" sz="5400" b="1" i="0" u="none" strike="noStrike" cap="none" dirty="0">
                <a:solidFill>
                  <a:srgbClr val="0C773F"/>
                </a:solidFill>
                <a:latin typeface="Open Sans"/>
                <a:ea typeface="Open Sans"/>
                <a:cs typeface="Open Sans"/>
                <a:sym typeface="Open Sans"/>
              </a:rPr>
              <a:t>65%</a:t>
            </a:r>
            <a:endParaRPr sz="2800" b="1" i="0" u="none" strike="noStrike" cap="none" dirty="0">
              <a:solidFill>
                <a:srgbClr val="0C773F"/>
              </a:solidFill>
              <a:latin typeface="Open Sans"/>
              <a:ea typeface="Open Sans"/>
              <a:cs typeface="Open Sans"/>
              <a:sym typeface="Open Sans"/>
            </a:endParaRPr>
          </a:p>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of respondents markedly agreed that </a:t>
            </a:r>
            <a:r>
              <a:rPr lang="en-US" sz="1400" b="0" i="0" u="none" strike="noStrike" cap="none" dirty="0">
                <a:solidFill>
                  <a:srgbClr val="000000"/>
                </a:solidFill>
                <a:latin typeface="Open Sans"/>
                <a:ea typeface="Open Sans"/>
                <a:cs typeface="Open Sans"/>
                <a:sym typeface="Open Sans"/>
              </a:rPr>
              <a:t>Credegree would make a student more marketable to a potential employer.</a:t>
            </a:r>
            <a:endParaRPr sz="1400" b="0" i="0" u="none" strike="noStrike" cap="none" dirty="0">
              <a:solidFill>
                <a:srgbClr val="262626"/>
              </a:solidFill>
              <a:latin typeface="Open Sans"/>
              <a:ea typeface="Open Sans"/>
              <a:cs typeface="Open Sans"/>
              <a:sym typeface="Open Sans"/>
            </a:endParaRPr>
          </a:p>
        </p:txBody>
      </p:sp>
      <p:sp>
        <p:nvSpPr>
          <p:cNvPr id="286" name="Google Shape;286;p22"/>
          <p:cNvSpPr/>
          <p:nvPr/>
        </p:nvSpPr>
        <p:spPr>
          <a:xfrm>
            <a:off x="270272" y="4632351"/>
            <a:ext cx="3652504" cy="21544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800" b="0" i="0" u="none" strike="noStrike" cap="none" dirty="0">
                <a:solidFill>
                  <a:schemeClr val="dk2"/>
                </a:solidFill>
                <a:latin typeface="Open Sans"/>
                <a:ea typeface="Open Sans"/>
                <a:cs typeface="Open Sans"/>
                <a:sym typeface="Open Sans"/>
              </a:rPr>
              <a:t>Source: Quest Research Group Survey of 2,000 U.S. adults.  12/12/2019</a:t>
            </a:r>
            <a:endParaRPr dirty="0"/>
          </a:p>
        </p:txBody>
      </p:sp>
      <p:graphicFrame>
        <p:nvGraphicFramePr>
          <p:cNvPr id="29" name="Chart 28">
            <a:extLst>
              <a:ext uri="{FF2B5EF4-FFF2-40B4-BE49-F238E27FC236}">
                <a16:creationId xmlns:a16="http://schemas.microsoft.com/office/drawing/2014/main" id="{D9372F7F-BE41-684A-9A87-693096FDDF9B}"/>
              </a:ext>
            </a:extLst>
          </p:cNvPr>
          <p:cNvGraphicFramePr/>
          <p:nvPr>
            <p:extLst>
              <p:ext uri="{D42A27DB-BD31-4B8C-83A1-F6EECF244321}">
                <p14:modId xmlns:p14="http://schemas.microsoft.com/office/powerpoint/2010/main" val="3609851106"/>
              </p:ext>
            </p:extLst>
          </p:nvPr>
        </p:nvGraphicFramePr>
        <p:xfrm>
          <a:off x="3198754" y="1777242"/>
          <a:ext cx="2746492" cy="27223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3"/>
          <p:cNvSpPr txBox="1">
            <a:spLocks noGrp="1"/>
          </p:cNvSpPr>
          <p:nvPr>
            <p:ph type="title"/>
          </p:nvPr>
        </p:nvSpPr>
        <p:spPr>
          <a:xfrm>
            <a:off x="311700" y="445025"/>
            <a:ext cx="8713428"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dirty="0"/>
              <a:t>To what extent do you agree that Credegree would help a student become more well-rounded in their overall education and skill set?</a:t>
            </a:r>
            <a:endParaRPr dirty="0"/>
          </a:p>
        </p:txBody>
      </p:sp>
      <p:sp>
        <p:nvSpPr>
          <p:cNvPr id="292" name="Google Shape;292;p23"/>
          <p:cNvSpPr txBox="1">
            <a:spLocks noGrp="1"/>
          </p:cNvSpPr>
          <p:nvPr>
            <p:ph type="sldNum" idx="12"/>
          </p:nvPr>
        </p:nvSpPr>
        <p:spPr>
          <a:xfrm>
            <a:off x="-1" y="4908275"/>
            <a:ext cx="358775"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14</a:t>
            </a:fld>
            <a:endParaRPr dirty="0"/>
          </a:p>
        </p:txBody>
      </p:sp>
      <p:sp>
        <p:nvSpPr>
          <p:cNvPr id="293" name="Google Shape;293;p23"/>
          <p:cNvSpPr txBox="1"/>
          <p:nvPr/>
        </p:nvSpPr>
        <p:spPr>
          <a:xfrm>
            <a:off x="348446" y="209011"/>
            <a:ext cx="175560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1" i="0" u="none" strike="noStrike" cap="none" dirty="0">
                <a:solidFill>
                  <a:schemeClr val="accent1"/>
                </a:solidFill>
                <a:latin typeface="Open Sans"/>
                <a:ea typeface="Open Sans"/>
                <a:cs typeface="Open Sans"/>
                <a:sym typeface="Open Sans"/>
              </a:rPr>
              <a:t>KAPLAN INSIGHTS</a:t>
            </a:r>
            <a:endParaRPr dirty="0"/>
          </a:p>
        </p:txBody>
      </p:sp>
      <p:sp>
        <p:nvSpPr>
          <p:cNvPr id="294" name="Google Shape;294;p23"/>
          <p:cNvSpPr/>
          <p:nvPr/>
        </p:nvSpPr>
        <p:spPr>
          <a:xfrm flipH="1">
            <a:off x="3009417" y="1575838"/>
            <a:ext cx="3125166" cy="3125166"/>
          </a:xfrm>
          <a:prstGeom prst="pie">
            <a:avLst>
              <a:gd name="adj1" fmla="val 878831"/>
              <a:gd name="adj2" fmla="val 16200000"/>
            </a:avLst>
          </a:prstGeom>
          <a:gradFill>
            <a:gsLst>
              <a:gs pos="0">
                <a:srgbClr val="11AF7E"/>
              </a:gs>
              <a:gs pos="100000">
                <a:srgbClr val="91B00B"/>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295" name="Google Shape;295;p23"/>
          <p:cNvSpPr/>
          <p:nvPr/>
        </p:nvSpPr>
        <p:spPr>
          <a:xfrm>
            <a:off x="3071396" y="1637818"/>
            <a:ext cx="3001210" cy="3001208"/>
          </a:xfrm>
          <a:prstGeom prst="ellipse">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sp>
        <p:nvSpPr>
          <p:cNvPr id="296" name="Google Shape;296;p23"/>
          <p:cNvSpPr/>
          <p:nvPr/>
        </p:nvSpPr>
        <p:spPr>
          <a:xfrm>
            <a:off x="3466617" y="2033038"/>
            <a:ext cx="2210765" cy="221076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grpSp>
        <p:nvGrpSpPr>
          <p:cNvPr id="298" name="Google Shape;298;p23"/>
          <p:cNvGrpSpPr/>
          <p:nvPr/>
        </p:nvGrpSpPr>
        <p:grpSpPr>
          <a:xfrm>
            <a:off x="648911" y="2093491"/>
            <a:ext cx="1762703" cy="307777"/>
            <a:chOff x="596096" y="1842054"/>
            <a:chExt cx="1762703" cy="307777"/>
          </a:xfrm>
        </p:grpSpPr>
        <p:sp>
          <p:nvSpPr>
            <p:cNvPr id="299" name="Google Shape;299;p23"/>
            <p:cNvSpPr/>
            <p:nvPr/>
          </p:nvSpPr>
          <p:spPr>
            <a:xfrm>
              <a:off x="596096" y="1854153"/>
              <a:ext cx="283580" cy="2835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300" name="Google Shape;300;p23"/>
            <p:cNvSpPr txBox="1"/>
            <p:nvPr/>
          </p:nvSpPr>
          <p:spPr>
            <a:xfrm>
              <a:off x="879676" y="1842054"/>
              <a:ext cx="1479123"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Extremely likely</a:t>
              </a:r>
              <a:endParaRPr dirty="0"/>
            </a:p>
          </p:txBody>
        </p:sp>
      </p:grpSp>
      <p:grpSp>
        <p:nvGrpSpPr>
          <p:cNvPr id="301" name="Google Shape;301;p23"/>
          <p:cNvGrpSpPr/>
          <p:nvPr/>
        </p:nvGrpSpPr>
        <p:grpSpPr>
          <a:xfrm>
            <a:off x="648911" y="2535960"/>
            <a:ext cx="1299436" cy="307777"/>
            <a:chOff x="596096" y="1842054"/>
            <a:chExt cx="1299436" cy="307777"/>
          </a:xfrm>
        </p:grpSpPr>
        <p:sp>
          <p:nvSpPr>
            <p:cNvPr id="302" name="Google Shape;302;p23"/>
            <p:cNvSpPr/>
            <p:nvPr/>
          </p:nvSpPr>
          <p:spPr>
            <a:xfrm>
              <a:off x="596096" y="1854153"/>
              <a:ext cx="283580" cy="283580"/>
            </a:xfrm>
            <a:prstGeom prst="ellipse">
              <a:avLst/>
            </a:prstGeom>
            <a:solidFill>
              <a:srgbClr val="11AF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303" name="Google Shape;303;p23"/>
            <p:cNvSpPr txBox="1"/>
            <p:nvPr/>
          </p:nvSpPr>
          <p:spPr>
            <a:xfrm>
              <a:off x="879676" y="1842054"/>
              <a:ext cx="1015856"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Very likely</a:t>
              </a:r>
              <a:endParaRPr dirty="0"/>
            </a:p>
          </p:txBody>
        </p:sp>
      </p:grpSp>
      <p:grpSp>
        <p:nvGrpSpPr>
          <p:cNvPr id="304" name="Google Shape;304;p23"/>
          <p:cNvGrpSpPr/>
          <p:nvPr/>
        </p:nvGrpSpPr>
        <p:grpSpPr>
          <a:xfrm>
            <a:off x="648911" y="2978429"/>
            <a:ext cx="1815602" cy="307777"/>
            <a:chOff x="596096" y="1842054"/>
            <a:chExt cx="1815602" cy="307777"/>
          </a:xfrm>
        </p:grpSpPr>
        <p:sp>
          <p:nvSpPr>
            <p:cNvPr id="305" name="Google Shape;305;p23"/>
            <p:cNvSpPr/>
            <p:nvPr/>
          </p:nvSpPr>
          <p:spPr>
            <a:xfrm>
              <a:off x="596096" y="1854153"/>
              <a:ext cx="283580" cy="2835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306" name="Google Shape;306;p23"/>
            <p:cNvSpPr txBox="1"/>
            <p:nvPr/>
          </p:nvSpPr>
          <p:spPr>
            <a:xfrm>
              <a:off x="879676" y="1842054"/>
              <a:ext cx="1532022"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Somewhat likely</a:t>
              </a:r>
              <a:endParaRPr dirty="0"/>
            </a:p>
          </p:txBody>
        </p:sp>
      </p:grpSp>
      <p:grpSp>
        <p:nvGrpSpPr>
          <p:cNvPr id="307" name="Google Shape;307;p23"/>
          <p:cNvGrpSpPr/>
          <p:nvPr/>
        </p:nvGrpSpPr>
        <p:grpSpPr>
          <a:xfrm>
            <a:off x="648911" y="3420898"/>
            <a:ext cx="1639657" cy="307777"/>
            <a:chOff x="596096" y="1842054"/>
            <a:chExt cx="1639657" cy="307777"/>
          </a:xfrm>
        </p:grpSpPr>
        <p:sp>
          <p:nvSpPr>
            <p:cNvPr id="308" name="Google Shape;308;p23"/>
            <p:cNvSpPr/>
            <p:nvPr/>
          </p:nvSpPr>
          <p:spPr>
            <a:xfrm>
              <a:off x="596096" y="1854153"/>
              <a:ext cx="283580" cy="2835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309" name="Google Shape;309;p23"/>
            <p:cNvSpPr txBox="1"/>
            <p:nvPr/>
          </p:nvSpPr>
          <p:spPr>
            <a:xfrm>
              <a:off x="879676" y="1842054"/>
              <a:ext cx="1356077"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Not very likely</a:t>
              </a:r>
              <a:endParaRPr dirty="0"/>
            </a:p>
          </p:txBody>
        </p:sp>
      </p:grpSp>
      <p:grpSp>
        <p:nvGrpSpPr>
          <p:cNvPr id="310" name="Google Shape;310;p23"/>
          <p:cNvGrpSpPr/>
          <p:nvPr/>
        </p:nvGrpSpPr>
        <p:grpSpPr>
          <a:xfrm>
            <a:off x="648911" y="3863368"/>
            <a:ext cx="1684541" cy="307777"/>
            <a:chOff x="596096" y="1842054"/>
            <a:chExt cx="1684541" cy="307777"/>
          </a:xfrm>
        </p:grpSpPr>
        <p:sp>
          <p:nvSpPr>
            <p:cNvPr id="311" name="Google Shape;311;p23"/>
            <p:cNvSpPr/>
            <p:nvPr/>
          </p:nvSpPr>
          <p:spPr>
            <a:xfrm>
              <a:off x="596096" y="1854153"/>
              <a:ext cx="283580" cy="28358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312" name="Google Shape;312;p23"/>
            <p:cNvSpPr txBox="1"/>
            <p:nvPr/>
          </p:nvSpPr>
          <p:spPr>
            <a:xfrm>
              <a:off x="879676" y="1842054"/>
              <a:ext cx="1400961"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Not at all likely</a:t>
              </a:r>
              <a:endParaRPr dirty="0"/>
            </a:p>
          </p:txBody>
        </p:sp>
      </p:grpSp>
      <p:sp>
        <p:nvSpPr>
          <p:cNvPr id="313" name="Google Shape;313;p23"/>
          <p:cNvSpPr/>
          <p:nvPr/>
        </p:nvSpPr>
        <p:spPr>
          <a:xfrm>
            <a:off x="4001232" y="2567653"/>
            <a:ext cx="1141536" cy="1141536"/>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Open Sans"/>
              <a:ea typeface="Open Sans"/>
              <a:cs typeface="Open Sans"/>
              <a:sym typeface="Open Sans"/>
            </a:endParaRPr>
          </a:p>
        </p:txBody>
      </p:sp>
      <p:sp>
        <p:nvSpPr>
          <p:cNvPr id="314" name="Google Shape;314;p23"/>
          <p:cNvSpPr txBox="1"/>
          <p:nvPr/>
        </p:nvSpPr>
        <p:spPr>
          <a:xfrm>
            <a:off x="4145738" y="2859047"/>
            <a:ext cx="841898"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A2469"/>
              </a:buClr>
              <a:buSzPts val="2000"/>
              <a:buFont typeface="Arial"/>
              <a:buNone/>
            </a:pPr>
            <a:r>
              <a:rPr lang="en-US" sz="2000" b="1" i="0" u="none" strike="noStrike" cap="none" dirty="0">
                <a:solidFill>
                  <a:srgbClr val="2A2469"/>
                </a:solidFill>
                <a:latin typeface="Open Sans"/>
                <a:ea typeface="Open Sans"/>
                <a:cs typeface="Open Sans"/>
                <a:sym typeface="Open Sans"/>
              </a:rPr>
              <a:t>2,000</a:t>
            </a:r>
            <a:endParaRPr dirty="0"/>
          </a:p>
        </p:txBody>
      </p:sp>
      <p:sp>
        <p:nvSpPr>
          <p:cNvPr id="315" name="Google Shape;315;p23"/>
          <p:cNvSpPr txBox="1"/>
          <p:nvPr/>
        </p:nvSpPr>
        <p:spPr>
          <a:xfrm>
            <a:off x="4159365" y="3141231"/>
            <a:ext cx="814647"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A2469"/>
              </a:buClr>
              <a:buSzPts val="700"/>
              <a:buFont typeface="Arial"/>
              <a:buNone/>
            </a:pPr>
            <a:r>
              <a:rPr lang="en-US" sz="700" b="0" i="0" u="none" strike="noStrike" cap="none" dirty="0">
                <a:solidFill>
                  <a:srgbClr val="2A2469"/>
                </a:solidFill>
                <a:latin typeface="Open Sans"/>
                <a:ea typeface="Open Sans"/>
                <a:cs typeface="Open Sans"/>
                <a:sym typeface="Open Sans"/>
              </a:rPr>
              <a:t>RESPONDENTS</a:t>
            </a:r>
            <a:endParaRPr dirty="0"/>
          </a:p>
        </p:txBody>
      </p:sp>
      <p:sp>
        <p:nvSpPr>
          <p:cNvPr id="316" name="Google Shape;316;p23"/>
          <p:cNvSpPr txBox="1"/>
          <p:nvPr/>
        </p:nvSpPr>
        <p:spPr>
          <a:xfrm>
            <a:off x="6378850" y="2018165"/>
            <a:ext cx="2476226" cy="2228302"/>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C773F"/>
              </a:buClr>
              <a:buSzPts val="3200"/>
              <a:buFont typeface="Arial"/>
              <a:buNone/>
            </a:pPr>
            <a:r>
              <a:rPr lang="en-US" sz="3200" b="1" i="0" u="none" strike="noStrike" cap="none" dirty="0">
                <a:solidFill>
                  <a:srgbClr val="0C773F"/>
                </a:solidFill>
                <a:latin typeface="Open Sans"/>
                <a:ea typeface="Open Sans"/>
                <a:cs typeface="Open Sans"/>
                <a:sym typeface="Open Sans"/>
              </a:rPr>
              <a:t>OVER</a:t>
            </a:r>
            <a:br>
              <a:rPr lang="en-US" sz="2800" b="1" i="0" u="none" strike="noStrike" cap="none" dirty="0">
                <a:solidFill>
                  <a:srgbClr val="0C773F"/>
                </a:solidFill>
                <a:latin typeface="Open Sans"/>
                <a:ea typeface="Open Sans"/>
                <a:cs typeface="Open Sans"/>
                <a:sym typeface="Open Sans"/>
              </a:rPr>
            </a:br>
            <a:r>
              <a:rPr lang="en-US" sz="5400" b="1" i="0" u="none" strike="noStrike" cap="none" dirty="0">
                <a:solidFill>
                  <a:srgbClr val="0C773F"/>
                </a:solidFill>
                <a:latin typeface="Open Sans"/>
                <a:ea typeface="Open Sans"/>
                <a:cs typeface="Open Sans"/>
                <a:sym typeface="Open Sans"/>
              </a:rPr>
              <a:t>70%</a:t>
            </a:r>
            <a:endParaRPr sz="2800" b="1" i="0" u="none" strike="noStrike" cap="none" dirty="0">
              <a:solidFill>
                <a:srgbClr val="0C773F"/>
              </a:solidFill>
              <a:latin typeface="Open Sans"/>
              <a:ea typeface="Open Sans"/>
              <a:cs typeface="Open Sans"/>
              <a:sym typeface="Open Sans"/>
            </a:endParaRPr>
          </a:p>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of respondents markedly agreed that </a:t>
            </a:r>
            <a:r>
              <a:rPr lang="en-US" sz="1400" b="0" i="0" u="none" strike="noStrike" cap="none" dirty="0">
                <a:solidFill>
                  <a:srgbClr val="000000"/>
                </a:solidFill>
                <a:latin typeface="Open Sans"/>
                <a:ea typeface="Open Sans"/>
                <a:cs typeface="Open Sans"/>
                <a:sym typeface="Open Sans"/>
              </a:rPr>
              <a:t>Credegree would help a student become more well-rounded in their overall education </a:t>
            </a:r>
            <a:r>
              <a:rPr lang="en-US" dirty="0">
                <a:latin typeface="Open Sans"/>
                <a:ea typeface="Open Sans"/>
                <a:cs typeface="Open Sans"/>
                <a:sym typeface="Open Sans"/>
              </a:rPr>
              <a:t>and</a:t>
            </a:r>
            <a:r>
              <a:rPr lang="en-US" sz="1400" b="0" i="0" u="none" strike="noStrike" cap="none" dirty="0">
                <a:solidFill>
                  <a:srgbClr val="000000"/>
                </a:solidFill>
                <a:latin typeface="Open Sans"/>
                <a:ea typeface="Open Sans"/>
                <a:cs typeface="Open Sans"/>
                <a:sym typeface="Open Sans"/>
              </a:rPr>
              <a:t> skill set</a:t>
            </a:r>
            <a:r>
              <a:rPr lang="en-US" dirty="0">
                <a:latin typeface="Open Sans"/>
                <a:ea typeface="Open Sans"/>
                <a:cs typeface="Open Sans"/>
                <a:sym typeface="Open Sans"/>
              </a:rPr>
              <a:t>.</a:t>
            </a:r>
            <a:endParaRPr sz="1400" b="0" i="0" u="none" strike="noStrike" cap="none" dirty="0">
              <a:solidFill>
                <a:srgbClr val="262626"/>
              </a:solidFill>
              <a:latin typeface="Open Sans"/>
              <a:ea typeface="Open Sans"/>
              <a:cs typeface="Open Sans"/>
              <a:sym typeface="Open Sans"/>
            </a:endParaRPr>
          </a:p>
        </p:txBody>
      </p:sp>
      <p:sp>
        <p:nvSpPr>
          <p:cNvPr id="317" name="Google Shape;317;p23"/>
          <p:cNvSpPr/>
          <p:nvPr/>
        </p:nvSpPr>
        <p:spPr>
          <a:xfrm>
            <a:off x="270272" y="4632351"/>
            <a:ext cx="3652504" cy="21544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800" b="0" i="0" u="none" strike="noStrike" cap="none" dirty="0">
                <a:solidFill>
                  <a:schemeClr val="dk2"/>
                </a:solidFill>
                <a:latin typeface="Open Sans"/>
                <a:ea typeface="Open Sans"/>
                <a:cs typeface="Open Sans"/>
                <a:sym typeface="Open Sans"/>
              </a:rPr>
              <a:t>Source: Quest Research Group Survey of 2,000 U.S. adults.  12/12/2019</a:t>
            </a:r>
            <a:endParaRPr dirty="0"/>
          </a:p>
        </p:txBody>
      </p:sp>
      <p:graphicFrame>
        <p:nvGraphicFramePr>
          <p:cNvPr id="29" name="Chart 28">
            <a:extLst>
              <a:ext uri="{FF2B5EF4-FFF2-40B4-BE49-F238E27FC236}">
                <a16:creationId xmlns:a16="http://schemas.microsoft.com/office/drawing/2014/main" id="{1BDC4771-4ABC-F04D-9D2E-8A96FFA05AC6}"/>
              </a:ext>
            </a:extLst>
          </p:cNvPr>
          <p:cNvGraphicFramePr/>
          <p:nvPr>
            <p:extLst>
              <p:ext uri="{D42A27DB-BD31-4B8C-83A1-F6EECF244321}">
                <p14:modId xmlns:p14="http://schemas.microsoft.com/office/powerpoint/2010/main" val="1934759722"/>
              </p:ext>
            </p:extLst>
          </p:nvPr>
        </p:nvGraphicFramePr>
        <p:xfrm>
          <a:off x="3198754" y="1777242"/>
          <a:ext cx="2746492" cy="27223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dirty="0"/>
              <a:t>Imagine you are a hiring manager for a top employer. Which candidate would you hire among the following recent graduates?</a:t>
            </a:r>
            <a:endParaRPr dirty="0"/>
          </a:p>
        </p:txBody>
      </p:sp>
      <p:sp>
        <p:nvSpPr>
          <p:cNvPr id="323" name="Google Shape;323;p24"/>
          <p:cNvSpPr txBox="1">
            <a:spLocks noGrp="1"/>
          </p:cNvSpPr>
          <p:nvPr>
            <p:ph type="sldNum" idx="12"/>
          </p:nvPr>
        </p:nvSpPr>
        <p:spPr>
          <a:xfrm>
            <a:off x="-1" y="4908275"/>
            <a:ext cx="358775"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15</a:t>
            </a:fld>
            <a:endParaRPr dirty="0"/>
          </a:p>
        </p:txBody>
      </p:sp>
      <p:sp>
        <p:nvSpPr>
          <p:cNvPr id="324" name="Google Shape;324;p24"/>
          <p:cNvSpPr txBox="1"/>
          <p:nvPr/>
        </p:nvSpPr>
        <p:spPr>
          <a:xfrm>
            <a:off x="348446" y="209011"/>
            <a:ext cx="1755609"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1" i="0" u="none" strike="noStrike" cap="none" dirty="0">
                <a:solidFill>
                  <a:schemeClr val="accent1"/>
                </a:solidFill>
                <a:latin typeface="Open Sans"/>
                <a:ea typeface="Open Sans"/>
                <a:cs typeface="Open Sans"/>
                <a:sym typeface="Open Sans"/>
              </a:rPr>
              <a:t>KAPLAN INSIGHTS</a:t>
            </a:r>
            <a:endParaRPr dirty="0"/>
          </a:p>
        </p:txBody>
      </p:sp>
      <p:grpSp>
        <p:nvGrpSpPr>
          <p:cNvPr id="329" name="Google Shape;329;p24"/>
          <p:cNvGrpSpPr/>
          <p:nvPr/>
        </p:nvGrpSpPr>
        <p:grpSpPr>
          <a:xfrm>
            <a:off x="648911" y="2267101"/>
            <a:ext cx="1601570" cy="307777"/>
            <a:chOff x="596096" y="1842054"/>
            <a:chExt cx="1601570" cy="307777"/>
          </a:xfrm>
        </p:grpSpPr>
        <p:sp>
          <p:nvSpPr>
            <p:cNvPr id="330" name="Google Shape;330;p24"/>
            <p:cNvSpPr/>
            <p:nvPr/>
          </p:nvSpPr>
          <p:spPr>
            <a:xfrm>
              <a:off x="596096" y="1854153"/>
              <a:ext cx="283580" cy="2835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331" name="Google Shape;331;p24"/>
            <p:cNvSpPr txBox="1"/>
            <p:nvPr/>
          </p:nvSpPr>
          <p:spPr>
            <a:xfrm>
              <a:off x="879676" y="1842054"/>
              <a:ext cx="1317990"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English major</a:t>
              </a:r>
              <a:endParaRPr dirty="0"/>
            </a:p>
          </p:txBody>
        </p:sp>
      </p:grpSp>
      <p:grpSp>
        <p:nvGrpSpPr>
          <p:cNvPr id="332" name="Google Shape;332;p24"/>
          <p:cNvGrpSpPr/>
          <p:nvPr/>
        </p:nvGrpSpPr>
        <p:grpSpPr>
          <a:xfrm>
            <a:off x="648911" y="2978429"/>
            <a:ext cx="2146591" cy="307777"/>
            <a:chOff x="596096" y="1842054"/>
            <a:chExt cx="2146591" cy="307777"/>
          </a:xfrm>
        </p:grpSpPr>
        <p:sp>
          <p:nvSpPr>
            <p:cNvPr id="333" name="Google Shape;333;p24"/>
            <p:cNvSpPr/>
            <p:nvPr/>
          </p:nvSpPr>
          <p:spPr>
            <a:xfrm>
              <a:off x="596096" y="1854153"/>
              <a:ext cx="283580" cy="2835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334" name="Google Shape;334;p24"/>
            <p:cNvSpPr txBox="1"/>
            <p:nvPr/>
          </p:nvSpPr>
          <p:spPr>
            <a:xfrm>
              <a:off x="879676" y="1842054"/>
              <a:ext cx="1863011"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Cybersecurity Major</a:t>
              </a:r>
              <a:endParaRPr dirty="0"/>
            </a:p>
          </p:txBody>
        </p:sp>
      </p:grpSp>
      <p:grpSp>
        <p:nvGrpSpPr>
          <p:cNvPr id="335" name="Google Shape;335;p24"/>
          <p:cNvGrpSpPr/>
          <p:nvPr/>
        </p:nvGrpSpPr>
        <p:grpSpPr>
          <a:xfrm>
            <a:off x="648911" y="3582037"/>
            <a:ext cx="2053616" cy="523220"/>
            <a:chOff x="596096" y="1734333"/>
            <a:chExt cx="2053616" cy="523220"/>
          </a:xfrm>
        </p:grpSpPr>
        <p:sp>
          <p:nvSpPr>
            <p:cNvPr id="336" name="Google Shape;336;p24"/>
            <p:cNvSpPr/>
            <p:nvPr/>
          </p:nvSpPr>
          <p:spPr>
            <a:xfrm>
              <a:off x="596096" y="1854153"/>
              <a:ext cx="283580" cy="2835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000"/>
                <a:buFont typeface="Arial"/>
                <a:buNone/>
              </a:pPr>
              <a:endParaRPr sz="2000" b="0" i="0" u="none" strike="noStrike" cap="none" dirty="0">
                <a:solidFill>
                  <a:srgbClr val="FFFFFF"/>
                </a:solidFill>
                <a:latin typeface="Open Sans"/>
                <a:ea typeface="Open Sans"/>
                <a:cs typeface="Open Sans"/>
                <a:sym typeface="Open Sans"/>
              </a:endParaRPr>
            </a:p>
          </p:txBody>
        </p:sp>
        <p:sp>
          <p:nvSpPr>
            <p:cNvPr id="337" name="Google Shape;337;p24"/>
            <p:cNvSpPr txBox="1"/>
            <p:nvPr/>
          </p:nvSpPr>
          <p:spPr>
            <a:xfrm>
              <a:off x="879676" y="1734333"/>
              <a:ext cx="1770036" cy="523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English major with </a:t>
              </a:r>
              <a:br>
                <a:rPr lang="en-US" sz="1400" b="0" i="0" u="none" strike="noStrike" cap="none" dirty="0">
                  <a:solidFill>
                    <a:srgbClr val="262626"/>
                  </a:solidFill>
                  <a:latin typeface="Open Sans"/>
                  <a:ea typeface="Open Sans"/>
                  <a:cs typeface="Open Sans"/>
                  <a:sym typeface="Open Sans"/>
                </a:rPr>
              </a:br>
              <a:r>
                <a:rPr lang="en-US" sz="1400" b="0" i="0" u="none" strike="noStrike" cap="none" dirty="0">
                  <a:solidFill>
                    <a:srgbClr val="262626"/>
                  </a:solidFill>
                  <a:latin typeface="Open Sans"/>
                  <a:ea typeface="Open Sans"/>
                  <a:cs typeface="Open Sans"/>
                  <a:sym typeface="Open Sans"/>
                </a:rPr>
                <a:t>industry credential</a:t>
              </a:r>
              <a:endParaRPr dirty="0"/>
            </a:p>
          </p:txBody>
        </p:sp>
      </p:grpSp>
      <p:sp>
        <p:nvSpPr>
          <p:cNvPr id="341" name="Google Shape;341;p24"/>
          <p:cNvSpPr txBox="1"/>
          <p:nvPr/>
        </p:nvSpPr>
        <p:spPr>
          <a:xfrm>
            <a:off x="6378850" y="1901211"/>
            <a:ext cx="2476226" cy="246221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262626"/>
              </a:buClr>
              <a:buSzPts val="1400"/>
              <a:buFont typeface="Arial"/>
              <a:buNone/>
            </a:pPr>
            <a:r>
              <a:rPr lang="en-US" sz="1400" b="0" i="0" u="none" strike="noStrike" cap="none" dirty="0">
                <a:solidFill>
                  <a:srgbClr val="262626"/>
                </a:solidFill>
                <a:latin typeface="Open Sans"/>
                <a:ea typeface="Open Sans"/>
                <a:cs typeface="Open Sans"/>
                <a:sym typeface="Open Sans"/>
              </a:rPr>
              <a:t>U.S. </a:t>
            </a:r>
            <a:r>
              <a:rPr lang="en-US" dirty="0">
                <a:solidFill>
                  <a:srgbClr val="262626"/>
                </a:solidFill>
                <a:latin typeface="Open Sans"/>
                <a:ea typeface="Open Sans"/>
                <a:cs typeface="Open Sans"/>
                <a:sym typeface="Open Sans"/>
              </a:rPr>
              <a:t>a</a:t>
            </a:r>
            <a:r>
              <a:rPr lang="en-US" sz="1400" b="0" i="0" u="none" strike="noStrike" cap="none" dirty="0">
                <a:solidFill>
                  <a:srgbClr val="262626"/>
                </a:solidFill>
                <a:latin typeface="Open Sans"/>
                <a:ea typeface="Open Sans"/>
                <a:cs typeface="Open Sans"/>
                <a:sym typeface="Open Sans"/>
              </a:rPr>
              <a:t>dults are </a:t>
            </a:r>
            <a:r>
              <a:rPr lang="en-US" sz="1400" b="1" i="0" u="none" strike="noStrike" cap="none" dirty="0">
                <a:solidFill>
                  <a:srgbClr val="262626"/>
                </a:solidFill>
                <a:latin typeface="Open Sans"/>
                <a:ea typeface="Open Sans"/>
                <a:cs typeface="Open Sans"/>
                <a:sym typeface="Open Sans"/>
              </a:rPr>
              <a:t>four times more likely</a:t>
            </a:r>
            <a:r>
              <a:rPr lang="en-US" sz="1400" b="0" i="0" u="none" strike="noStrike" cap="none" dirty="0">
                <a:solidFill>
                  <a:srgbClr val="262626"/>
                </a:solidFill>
                <a:latin typeface="Open Sans"/>
                <a:ea typeface="Open Sans"/>
                <a:cs typeface="Open Sans"/>
                <a:sym typeface="Open Sans"/>
              </a:rPr>
              <a:t> to say they’d hire an English major with a credential over an English major with no credential, and they are </a:t>
            </a:r>
            <a:r>
              <a:rPr lang="en-US" sz="1400" b="1" i="0" u="none" strike="noStrike" cap="none" dirty="0">
                <a:solidFill>
                  <a:srgbClr val="262626"/>
                </a:solidFill>
                <a:latin typeface="Open Sans"/>
                <a:ea typeface="Open Sans"/>
                <a:cs typeface="Open Sans"/>
                <a:sym typeface="Open Sans"/>
              </a:rPr>
              <a:t>nearly three times more likely</a:t>
            </a:r>
            <a:r>
              <a:rPr lang="en-US" sz="1400" b="0" i="0" u="none" strike="noStrike" cap="none" dirty="0">
                <a:solidFill>
                  <a:srgbClr val="262626"/>
                </a:solidFill>
                <a:latin typeface="Open Sans"/>
                <a:ea typeface="Open Sans"/>
                <a:cs typeface="Open Sans"/>
                <a:sym typeface="Open Sans"/>
              </a:rPr>
              <a:t> to say they’d hire an English major with a credential over the fast-growing STEM major in cybersecurity.</a:t>
            </a:r>
            <a:endParaRPr dirty="0"/>
          </a:p>
        </p:txBody>
      </p:sp>
      <p:sp>
        <p:nvSpPr>
          <p:cNvPr id="342" name="Google Shape;342;p24"/>
          <p:cNvSpPr/>
          <p:nvPr/>
        </p:nvSpPr>
        <p:spPr>
          <a:xfrm>
            <a:off x="270272" y="4632351"/>
            <a:ext cx="3652504" cy="21544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800" b="0" i="0" u="none" strike="noStrike" cap="none" dirty="0">
                <a:solidFill>
                  <a:schemeClr val="dk2"/>
                </a:solidFill>
                <a:latin typeface="Open Sans"/>
                <a:ea typeface="Open Sans"/>
                <a:cs typeface="Open Sans"/>
                <a:sym typeface="Open Sans"/>
              </a:rPr>
              <a:t>Source: Quest Research Group Survey of 2,000 U.S. adults.  12/12/2019</a:t>
            </a:r>
            <a:endParaRPr dirty="0"/>
          </a:p>
        </p:txBody>
      </p:sp>
      <p:sp>
        <p:nvSpPr>
          <p:cNvPr id="23" name="Partial Circle 16">
            <a:extLst>
              <a:ext uri="{FF2B5EF4-FFF2-40B4-BE49-F238E27FC236}">
                <a16:creationId xmlns:a16="http://schemas.microsoft.com/office/drawing/2014/main" id="{E8F7CDE0-D00D-5B47-A7E1-B7137E869223}"/>
              </a:ext>
            </a:extLst>
          </p:cNvPr>
          <p:cNvSpPr/>
          <p:nvPr/>
        </p:nvSpPr>
        <p:spPr>
          <a:xfrm flipH="1">
            <a:off x="3009417" y="1575838"/>
            <a:ext cx="3125166" cy="3125166"/>
          </a:xfrm>
          <a:prstGeom prst="pie">
            <a:avLst>
              <a:gd name="adj1" fmla="val 16201888"/>
              <a:gd name="adj2" fmla="val 777931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
        <p:nvSpPr>
          <p:cNvPr id="24" name="Oval 23">
            <a:extLst>
              <a:ext uri="{FF2B5EF4-FFF2-40B4-BE49-F238E27FC236}">
                <a16:creationId xmlns:a16="http://schemas.microsoft.com/office/drawing/2014/main" id="{64F64793-C487-AD44-AFD6-5B63B982E75F}"/>
              </a:ext>
            </a:extLst>
          </p:cNvPr>
          <p:cNvSpPr/>
          <p:nvPr/>
        </p:nvSpPr>
        <p:spPr>
          <a:xfrm>
            <a:off x="3071396" y="1637818"/>
            <a:ext cx="3001210" cy="3001208"/>
          </a:xfrm>
          <a:prstGeom prst="ellipse">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25" name="Oval 24">
            <a:extLst>
              <a:ext uri="{FF2B5EF4-FFF2-40B4-BE49-F238E27FC236}">
                <a16:creationId xmlns:a16="http://schemas.microsoft.com/office/drawing/2014/main" id="{7F4D144A-E14C-144E-B37B-408F6CDD6D63}"/>
              </a:ext>
            </a:extLst>
          </p:cNvPr>
          <p:cNvSpPr/>
          <p:nvPr/>
        </p:nvSpPr>
        <p:spPr>
          <a:xfrm>
            <a:off x="3466617" y="2033038"/>
            <a:ext cx="2210765" cy="2210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graphicFrame>
        <p:nvGraphicFramePr>
          <p:cNvPr id="26" name="Chart 25">
            <a:extLst>
              <a:ext uri="{FF2B5EF4-FFF2-40B4-BE49-F238E27FC236}">
                <a16:creationId xmlns:a16="http://schemas.microsoft.com/office/drawing/2014/main" id="{3AA86D1E-9420-9548-B94D-24EC7F3E73FA}"/>
              </a:ext>
            </a:extLst>
          </p:cNvPr>
          <p:cNvGraphicFramePr/>
          <p:nvPr>
            <p:extLst>
              <p:ext uri="{D42A27DB-BD31-4B8C-83A1-F6EECF244321}">
                <p14:modId xmlns:p14="http://schemas.microsoft.com/office/powerpoint/2010/main" val="3842515178"/>
              </p:ext>
            </p:extLst>
          </p:nvPr>
        </p:nvGraphicFramePr>
        <p:xfrm>
          <a:off x="3198754" y="1777242"/>
          <a:ext cx="2746492" cy="2722358"/>
        </p:xfrm>
        <a:graphic>
          <a:graphicData uri="http://schemas.openxmlformats.org/drawingml/2006/chart">
            <c:chart xmlns:c="http://schemas.openxmlformats.org/drawingml/2006/chart" xmlns:r="http://schemas.openxmlformats.org/officeDocument/2006/relationships" r:id="rId3"/>
          </a:graphicData>
        </a:graphic>
      </p:graphicFrame>
      <p:sp>
        <p:nvSpPr>
          <p:cNvPr id="27" name="Oval 26">
            <a:extLst>
              <a:ext uri="{FF2B5EF4-FFF2-40B4-BE49-F238E27FC236}">
                <a16:creationId xmlns:a16="http://schemas.microsoft.com/office/drawing/2014/main" id="{20E1E995-5EAB-3E42-8DB0-AA0D71A95B96}"/>
              </a:ext>
            </a:extLst>
          </p:cNvPr>
          <p:cNvSpPr/>
          <p:nvPr/>
        </p:nvSpPr>
        <p:spPr>
          <a:xfrm>
            <a:off x="4001232" y="2567653"/>
            <a:ext cx="1141536" cy="11415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28" name="TextBox 27">
            <a:extLst>
              <a:ext uri="{FF2B5EF4-FFF2-40B4-BE49-F238E27FC236}">
                <a16:creationId xmlns:a16="http://schemas.microsoft.com/office/drawing/2014/main" id="{65685654-0B21-6245-8DBB-BFFECD68B4A6}"/>
              </a:ext>
            </a:extLst>
          </p:cNvPr>
          <p:cNvSpPr txBox="1"/>
          <p:nvPr/>
        </p:nvSpPr>
        <p:spPr>
          <a:xfrm>
            <a:off x="4145738" y="2859047"/>
            <a:ext cx="84189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A2469"/>
                </a:solidFill>
                <a:effectLst/>
                <a:uLnTx/>
                <a:uFillTx/>
                <a:latin typeface="Open Sans" panose="020B0606030504020204" pitchFamily="34" charset="0"/>
                <a:ea typeface="Open Sans" panose="020B0606030504020204" pitchFamily="34" charset="0"/>
                <a:cs typeface="Open Sans" panose="020B0606030504020204" pitchFamily="34" charset="0"/>
              </a:rPr>
              <a:t>2,000</a:t>
            </a:r>
          </a:p>
        </p:txBody>
      </p:sp>
      <p:sp>
        <p:nvSpPr>
          <p:cNvPr id="29" name="TextBox 28">
            <a:extLst>
              <a:ext uri="{FF2B5EF4-FFF2-40B4-BE49-F238E27FC236}">
                <a16:creationId xmlns:a16="http://schemas.microsoft.com/office/drawing/2014/main" id="{ECA75BD4-DA97-024B-8904-521E6F46A50E}"/>
              </a:ext>
            </a:extLst>
          </p:cNvPr>
          <p:cNvSpPr txBox="1"/>
          <p:nvPr/>
        </p:nvSpPr>
        <p:spPr>
          <a:xfrm>
            <a:off x="4148945" y="3141231"/>
            <a:ext cx="835486" cy="20005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2A2469"/>
                </a:solidFill>
                <a:effectLst/>
                <a:uLnTx/>
                <a:uFillTx/>
                <a:latin typeface="Open Sans" panose="020B0606030504020204" pitchFamily="34" charset="0"/>
                <a:ea typeface="Open Sans" panose="020B0606030504020204" pitchFamily="34" charset="0"/>
                <a:cs typeface="Open Sans" panose="020B0606030504020204" pitchFamily="34" charset="0"/>
              </a:rPr>
              <a:t>RESPONDENTS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Market Opportunities</a:t>
            </a:r>
            <a:endParaRPr dirty="0"/>
          </a:p>
        </p:txBody>
      </p:sp>
      <p:sp>
        <p:nvSpPr>
          <p:cNvPr id="348" name="Google Shape;348;p25"/>
          <p:cNvSpPr txBox="1">
            <a:spLocks noGrp="1"/>
          </p:cNvSpPr>
          <p:nvPr>
            <p:ph type="sldNum" idx="12"/>
          </p:nvPr>
        </p:nvSpPr>
        <p:spPr>
          <a:xfrm>
            <a:off x="0" y="4908275"/>
            <a:ext cx="384048"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16</a:t>
            </a:fld>
            <a:endParaRPr dirty="0"/>
          </a:p>
        </p:txBody>
      </p:sp>
      <p:sp>
        <p:nvSpPr>
          <p:cNvPr id="349" name="Google Shape;349;p25"/>
          <p:cNvSpPr txBox="1">
            <a:spLocks noGrp="1"/>
          </p:cNvSpPr>
          <p:nvPr>
            <p:ph type="body" idx="1"/>
          </p:nvPr>
        </p:nvSpPr>
        <p:spPr>
          <a:xfrm>
            <a:off x="311700" y="1316169"/>
            <a:ext cx="8520600" cy="3944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dirty="0"/>
              <a:t>A quickly moving market:  Degree + credential is a differentiator</a:t>
            </a:r>
            <a:endParaRPr dirty="0"/>
          </a:p>
          <a:p>
            <a:pPr marL="139700" lvl="0" indent="0" algn="l"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dirty="0"/>
              <a:t>Combine select degrees with industry-recognized credentials allows IHEs to:</a:t>
            </a:r>
            <a:endParaRPr dirty="0"/>
          </a:p>
          <a:p>
            <a:pPr marL="914400" lvl="1" indent="-317500" algn="l" rtl="0">
              <a:lnSpc>
                <a:spcPct val="115000"/>
              </a:lnSpc>
              <a:spcBef>
                <a:spcPts val="1600"/>
              </a:spcBef>
              <a:spcAft>
                <a:spcPts val="0"/>
              </a:spcAft>
              <a:buSzPts val="1400"/>
              <a:buChar char="○"/>
            </a:pPr>
            <a:r>
              <a:rPr lang="en-US" dirty="0"/>
              <a:t>Increase the value of a degree</a:t>
            </a:r>
            <a:r>
              <a:rPr lang="en-US" sz="1000" dirty="0">
                <a:solidFill>
                  <a:schemeClr val="dk1"/>
                </a:solidFill>
              </a:rPr>
              <a:t>—</a:t>
            </a:r>
            <a:r>
              <a:rPr lang="en-US" dirty="0"/>
              <a:t>perceived and tangible</a:t>
            </a:r>
            <a:endParaRPr dirty="0"/>
          </a:p>
          <a:p>
            <a:pPr marL="914400" lvl="1" indent="-317500" algn="l" rtl="0">
              <a:lnSpc>
                <a:spcPct val="115000"/>
              </a:lnSpc>
              <a:spcBef>
                <a:spcPts val="1600"/>
              </a:spcBef>
              <a:spcAft>
                <a:spcPts val="0"/>
              </a:spcAft>
              <a:buSzPts val="1400"/>
              <a:buChar char="○"/>
            </a:pPr>
            <a:r>
              <a:rPr lang="en-US" dirty="0"/>
              <a:t>Position graduates more effectively for the job market</a:t>
            </a:r>
            <a:endParaRPr dirty="0"/>
          </a:p>
          <a:p>
            <a:pPr marL="914400" lvl="1" indent="-317500" algn="l" rtl="0">
              <a:lnSpc>
                <a:spcPct val="115000"/>
              </a:lnSpc>
              <a:spcBef>
                <a:spcPts val="1600"/>
              </a:spcBef>
              <a:spcAft>
                <a:spcPts val="0"/>
              </a:spcAft>
              <a:buSzPts val="1400"/>
              <a:buChar char="○"/>
            </a:pPr>
            <a:r>
              <a:rPr lang="en-US" dirty="0"/>
              <a:t>Effectively fend off the work readiness critique of higher education</a:t>
            </a:r>
            <a:endParaRPr dirty="0"/>
          </a:p>
          <a:p>
            <a:pPr marL="914400" lvl="1" indent="-317500" algn="l" rtl="0">
              <a:lnSpc>
                <a:spcPct val="115000"/>
              </a:lnSpc>
              <a:spcBef>
                <a:spcPts val="1600"/>
              </a:spcBef>
              <a:spcAft>
                <a:spcPts val="0"/>
              </a:spcAft>
              <a:buSzPts val="1400"/>
              <a:buChar char="○"/>
            </a:pPr>
            <a:r>
              <a:rPr lang="en-US" dirty="0"/>
              <a:t>Attract more corporate partnerships for internships and recruiting</a:t>
            </a:r>
            <a:endParaRPr dirty="0"/>
          </a:p>
        </p:txBody>
      </p:sp>
      <p:sp>
        <p:nvSpPr>
          <p:cNvPr id="350" name="Google Shape;350;p25"/>
          <p:cNvSpPr/>
          <p:nvPr/>
        </p:nvSpPr>
        <p:spPr>
          <a:xfrm>
            <a:off x="7278117" y="340951"/>
            <a:ext cx="1495622" cy="1495622"/>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a:ea typeface="Open Sans"/>
              <a:cs typeface="Open Sans"/>
              <a:sym typeface="Open Sans"/>
            </a:endParaRPr>
          </a:p>
        </p:txBody>
      </p:sp>
      <p:grpSp>
        <p:nvGrpSpPr>
          <p:cNvPr id="351" name="Google Shape;351;p25"/>
          <p:cNvGrpSpPr/>
          <p:nvPr/>
        </p:nvGrpSpPr>
        <p:grpSpPr>
          <a:xfrm>
            <a:off x="7610639" y="565974"/>
            <a:ext cx="830619" cy="976710"/>
            <a:chOff x="4055400" y="3281288"/>
            <a:chExt cx="374040" cy="439921"/>
          </a:xfrm>
        </p:grpSpPr>
        <p:sp>
          <p:nvSpPr>
            <p:cNvPr id="352" name="Google Shape;352;p25"/>
            <p:cNvSpPr/>
            <p:nvPr/>
          </p:nvSpPr>
          <p:spPr>
            <a:xfrm>
              <a:off x="4125240" y="3344288"/>
              <a:ext cx="234719" cy="376921"/>
            </a:xfrm>
            <a:custGeom>
              <a:avLst/>
              <a:gdLst/>
              <a:ahLst/>
              <a:cxnLst/>
              <a:rect l="l" t="t" r="r" b="b"/>
              <a:pathLst>
                <a:path w="653" h="1048" extrusionOk="0">
                  <a:moveTo>
                    <a:pt x="486" y="645"/>
                  </a:moveTo>
                  <a:cubicBezTo>
                    <a:pt x="467" y="684"/>
                    <a:pt x="457" y="707"/>
                    <a:pt x="451" y="722"/>
                  </a:cubicBezTo>
                  <a:cubicBezTo>
                    <a:pt x="448" y="726"/>
                    <a:pt x="447" y="732"/>
                    <a:pt x="447" y="737"/>
                  </a:cubicBezTo>
                  <a:cubicBezTo>
                    <a:pt x="445" y="745"/>
                    <a:pt x="406" y="772"/>
                    <a:pt x="325" y="772"/>
                  </a:cubicBezTo>
                  <a:cubicBezTo>
                    <a:pt x="254" y="772"/>
                    <a:pt x="214" y="751"/>
                    <a:pt x="206" y="740"/>
                  </a:cubicBezTo>
                  <a:cubicBezTo>
                    <a:pt x="205" y="725"/>
                    <a:pt x="195" y="704"/>
                    <a:pt x="167" y="645"/>
                  </a:cubicBezTo>
                  <a:cubicBezTo>
                    <a:pt x="125" y="557"/>
                    <a:pt x="55" y="410"/>
                    <a:pt x="55" y="327"/>
                  </a:cubicBezTo>
                  <a:cubicBezTo>
                    <a:pt x="55" y="177"/>
                    <a:pt x="177" y="55"/>
                    <a:pt x="326" y="55"/>
                  </a:cubicBezTo>
                  <a:cubicBezTo>
                    <a:pt x="476" y="55"/>
                    <a:pt x="598" y="177"/>
                    <a:pt x="598" y="327"/>
                  </a:cubicBezTo>
                  <a:cubicBezTo>
                    <a:pt x="598" y="410"/>
                    <a:pt x="528" y="557"/>
                    <a:pt x="486" y="645"/>
                  </a:cubicBezTo>
                  <a:close/>
                  <a:moveTo>
                    <a:pt x="326" y="958"/>
                  </a:moveTo>
                  <a:cubicBezTo>
                    <a:pt x="289" y="958"/>
                    <a:pt x="255" y="941"/>
                    <a:pt x="233" y="914"/>
                  </a:cubicBezTo>
                  <a:cubicBezTo>
                    <a:pt x="261" y="922"/>
                    <a:pt x="293" y="926"/>
                    <a:pt x="325" y="926"/>
                  </a:cubicBezTo>
                  <a:cubicBezTo>
                    <a:pt x="358" y="926"/>
                    <a:pt x="392" y="922"/>
                    <a:pt x="420" y="913"/>
                  </a:cubicBezTo>
                  <a:cubicBezTo>
                    <a:pt x="398" y="941"/>
                    <a:pt x="364" y="958"/>
                    <a:pt x="326" y="958"/>
                  </a:cubicBezTo>
                  <a:close/>
                  <a:moveTo>
                    <a:pt x="325" y="827"/>
                  </a:moveTo>
                  <a:cubicBezTo>
                    <a:pt x="369" y="827"/>
                    <a:pt x="414" y="819"/>
                    <a:pt x="447" y="804"/>
                  </a:cubicBezTo>
                  <a:lnTo>
                    <a:pt x="447" y="836"/>
                  </a:lnTo>
                  <a:cubicBezTo>
                    <a:pt x="445" y="845"/>
                    <a:pt x="406" y="871"/>
                    <a:pt x="325" y="871"/>
                  </a:cubicBezTo>
                  <a:cubicBezTo>
                    <a:pt x="254" y="871"/>
                    <a:pt x="215" y="850"/>
                    <a:pt x="206" y="839"/>
                  </a:cubicBezTo>
                  <a:lnTo>
                    <a:pt x="206" y="838"/>
                  </a:lnTo>
                  <a:lnTo>
                    <a:pt x="206" y="805"/>
                  </a:lnTo>
                  <a:cubicBezTo>
                    <a:pt x="239" y="820"/>
                    <a:pt x="282" y="827"/>
                    <a:pt x="325" y="827"/>
                  </a:cubicBezTo>
                  <a:close/>
                  <a:moveTo>
                    <a:pt x="326" y="0"/>
                  </a:moveTo>
                  <a:cubicBezTo>
                    <a:pt x="146" y="0"/>
                    <a:pt x="0" y="146"/>
                    <a:pt x="0" y="327"/>
                  </a:cubicBezTo>
                  <a:cubicBezTo>
                    <a:pt x="0" y="422"/>
                    <a:pt x="70" y="570"/>
                    <a:pt x="117" y="668"/>
                  </a:cubicBezTo>
                  <a:cubicBezTo>
                    <a:pt x="130" y="695"/>
                    <a:pt x="144" y="725"/>
                    <a:pt x="149" y="739"/>
                  </a:cubicBezTo>
                  <a:cubicBezTo>
                    <a:pt x="149" y="743"/>
                    <a:pt x="150" y="747"/>
                    <a:pt x="151" y="751"/>
                  </a:cubicBezTo>
                  <a:lnTo>
                    <a:pt x="151" y="826"/>
                  </a:lnTo>
                  <a:cubicBezTo>
                    <a:pt x="150" y="830"/>
                    <a:pt x="149" y="833"/>
                    <a:pt x="149" y="836"/>
                  </a:cubicBezTo>
                  <a:cubicBezTo>
                    <a:pt x="149" y="842"/>
                    <a:pt x="150" y="847"/>
                    <a:pt x="151" y="853"/>
                  </a:cubicBezTo>
                  <a:cubicBezTo>
                    <a:pt x="158" y="927"/>
                    <a:pt x="210" y="988"/>
                    <a:pt x="280" y="1007"/>
                  </a:cubicBezTo>
                  <a:cubicBezTo>
                    <a:pt x="281" y="1013"/>
                    <a:pt x="284" y="1019"/>
                    <a:pt x="288" y="1023"/>
                  </a:cubicBezTo>
                  <a:lnTo>
                    <a:pt x="307" y="1041"/>
                  </a:lnTo>
                  <a:cubicBezTo>
                    <a:pt x="312" y="1046"/>
                    <a:pt x="319" y="1048"/>
                    <a:pt x="326" y="1048"/>
                  </a:cubicBezTo>
                  <a:cubicBezTo>
                    <a:pt x="333" y="1048"/>
                    <a:pt x="339" y="1046"/>
                    <a:pt x="344" y="1041"/>
                  </a:cubicBezTo>
                  <a:lnTo>
                    <a:pt x="364" y="1023"/>
                  </a:lnTo>
                  <a:cubicBezTo>
                    <a:pt x="368" y="1019"/>
                    <a:pt x="371" y="1013"/>
                    <a:pt x="372" y="1007"/>
                  </a:cubicBezTo>
                  <a:cubicBezTo>
                    <a:pt x="447" y="987"/>
                    <a:pt x="502" y="919"/>
                    <a:pt x="502" y="838"/>
                  </a:cubicBezTo>
                  <a:lnTo>
                    <a:pt x="502" y="745"/>
                  </a:lnTo>
                  <a:cubicBezTo>
                    <a:pt x="505" y="735"/>
                    <a:pt x="521" y="700"/>
                    <a:pt x="536" y="669"/>
                  </a:cubicBezTo>
                  <a:cubicBezTo>
                    <a:pt x="583" y="571"/>
                    <a:pt x="653" y="423"/>
                    <a:pt x="653" y="327"/>
                  </a:cubicBezTo>
                  <a:cubicBezTo>
                    <a:pt x="653" y="146"/>
                    <a:pt x="507" y="0"/>
                    <a:pt x="326" y="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Open Sans"/>
                <a:ea typeface="Open Sans"/>
                <a:cs typeface="Open Sans"/>
                <a:sym typeface="Open Sans"/>
              </a:endParaRPr>
            </a:p>
          </p:txBody>
        </p:sp>
        <p:sp>
          <p:nvSpPr>
            <p:cNvPr id="353" name="Google Shape;353;p25"/>
            <p:cNvSpPr/>
            <p:nvPr/>
          </p:nvSpPr>
          <p:spPr>
            <a:xfrm>
              <a:off x="4230720" y="3281288"/>
              <a:ext cx="19440" cy="51480"/>
            </a:xfrm>
            <a:custGeom>
              <a:avLst/>
              <a:gdLst/>
              <a:ahLst/>
              <a:cxnLst/>
              <a:rect l="l" t="t" r="r" b="b"/>
              <a:pathLst>
                <a:path w="55" h="144" extrusionOk="0">
                  <a:moveTo>
                    <a:pt x="27" y="144"/>
                  </a:moveTo>
                  <a:cubicBezTo>
                    <a:pt x="42" y="144"/>
                    <a:pt x="55" y="131"/>
                    <a:pt x="55" y="116"/>
                  </a:cubicBezTo>
                  <a:lnTo>
                    <a:pt x="55" y="28"/>
                  </a:lnTo>
                  <a:cubicBezTo>
                    <a:pt x="55" y="12"/>
                    <a:pt x="42" y="0"/>
                    <a:pt x="27" y="0"/>
                  </a:cubicBezTo>
                  <a:cubicBezTo>
                    <a:pt x="12" y="0"/>
                    <a:pt x="0" y="12"/>
                    <a:pt x="0" y="28"/>
                  </a:cubicBezTo>
                  <a:lnTo>
                    <a:pt x="0" y="116"/>
                  </a:lnTo>
                  <a:cubicBezTo>
                    <a:pt x="0" y="131"/>
                    <a:pt x="12" y="144"/>
                    <a:pt x="27" y="14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Open Sans"/>
                <a:ea typeface="Open Sans"/>
                <a:cs typeface="Open Sans"/>
                <a:sym typeface="Open Sans"/>
              </a:endParaRPr>
            </a:p>
          </p:txBody>
        </p:sp>
        <p:sp>
          <p:nvSpPr>
            <p:cNvPr id="354" name="Google Shape;354;p25"/>
            <p:cNvSpPr/>
            <p:nvPr/>
          </p:nvSpPr>
          <p:spPr>
            <a:xfrm>
              <a:off x="4334040" y="3331328"/>
              <a:ext cx="41760" cy="42120"/>
            </a:xfrm>
            <a:custGeom>
              <a:avLst/>
              <a:gdLst/>
              <a:ahLst/>
              <a:cxnLst/>
              <a:rect l="l" t="t" r="r" b="b"/>
              <a:pathLst>
                <a:path w="117" h="118" extrusionOk="0">
                  <a:moveTo>
                    <a:pt x="27" y="118"/>
                  </a:moveTo>
                  <a:cubicBezTo>
                    <a:pt x="34" y="118"/>
                    <a:pt x="41" y="115"/>
                    <a:pt x="47" y="110"/>
                  </a:cubicBezTo>
                  <a:lnTo>
                    <a:pt x="109" y="47"/>
                  </a:lnTo>
                  <a:cubicBezTo>
                    <a:pt x="120" y="36"/>
                    <a:pt x="120" y="19"/>
                    <a:pt x="109" y="8"/>
                  </a:cubicBezTo>
                  <a:cubicBezTo>
                    <a:pt x="99" y="-3"/>
                    <a:pt x="81" y="-3"/>
                    <a:pt x="70" y="8"/>
                  </a:cubicBezTo>
                  <a:lnTo>
                    <a:pt x="8" y="71"/>
                  </a:lnTo>
                  <a:cubicBezTo>
                    <a:pt x="-3" y="82"/>
                    <a:pt x="-3" y="99"/>
                    <a:pt x="8" y="110"/>
                  </a:cubicBezTo>
                  <a:cubicBezTo>
                    <a:pt x="13" y="115"/>
                    <a:pt x="20" y="118"/>
                    <a:pt x="27" y="11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Open Sans"/>
                <a:ea typeface="Open Sans"/>
                <a:cs typeface="Open Sans"/>
                <a:sym typeface="Open Sans"/>
              </a:endParaRPr>
            </a:p>
          </p:txBody>
        </p:sp>
        <p:sp>
          <p:nvSpPr>
            <p:cNvPr id="355" name="Google Shape;355;p25"/>
            <p:cNvSpPr/>
            <p:nvPr/>
          </p:nvSpPr>
          <p:spPr>
            <a:xfrm>
              <a:off x="4377960" y="3456248"/>
              <a:ext cx="51480" cy="19440"/>
            </a:xfrm>
            <a:custGeom>
              <a:avLst/>
              <a:gdLst/>
              <a:ahLst/>
              <a:cxnLst/>
              <a:rect l="l" t="t" r="r" b="b"/>
              <a:pathLst>
                <a:path w="144" h="55" extrusionOk="0">
                  <a:moveTo>
                    <a:pt x="116" y="0"/>
                  </a:moveTo>
                  <a:lnTo>
                    <a:pt x="28" y="0"/>
                  </a:lnTo>
                  <a:cubicBezTo>
                    <a:pt x="13" y="0"/>
                    <a:pt x="0" y="13"/>
                    <a:pt x="0" y="28"/>
                  </a:cubicBezTo>
                  <a:cubicBezTo>
                    <a:pt x="0" y="43"/>
                    <a:pt x="13" y="55"/>
                    <a:pt x="28" y="55"/>
                  </a:cubicBezTo>
                  <a:lnTo>
                    <a:pt x="116" y="55"/>
                  </a:lnTo>
                  <a:cubicBezTo>
                    <a:pt x="132" y="55"/>
                    <a:pt x="144" y="43"/>
                    <a:pt x="144" y="28"/>
                  </a:cubicBezTo>
                  <a:cubicBezTo>
                    <a:pt x="144" y="13"/>
                    <a:pt x="132" y="0"/>
                    <a:pt x="116" y="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Open Sans"/>
                <a:ea typeface="Open Sans"/>
                <a:cs typeface="Open Sans"/>
                <a:sym typeface="Open Sans"/>
              </a:endParaRPr>
            </a:p>
          </p:txBody>
        </p:sp>
        <p:sp>
          <p:nvSpPr>
            <p:cNvPr id="356" name="Google Shape;356;p25"/>
            <p:cNvSpPr/>
            <p:nvPr/>
          </p:nvSpPr>
          <p:spPr>
            <a:xfrm>
              <a:off x="4337279" y="3559568"/>
              <a:ext cx="42120" cy="41760"/>
            </a:xfrm>
            <a:custGeom>
              <a:avLst/>
              <a:gdLst/>
              <a:ahLst/>
              <a:cxnLst/>
              <a:rect l="l" t="t" r="r" b="b"/>
              <a:pathLst>
                <a:path w="118" h="117" extrusionOk="0">
                  <a:moveTo>
                    <a:pt x="46" y="7"/>
                  </a:moveTo>
                  <a:cubicBezTo>
                    <a:pt x="36" y="-2"/>
                    <a:pt x="18" y="-2"/>
                    <a:pt x="7" y="7"/>
                  </a:cubicBezTo>
                  <a:cubicBezTo>
                    <a:pt x="-2" y="18"/>
                    <a:pt x="-2" y="36"/>
                    <a:pt x="7" y="47"/>
                  </a:cubicBezTo>
                  <a:lnTo>
                    <a:pt x="70" y="109"/>
                  </a:lnTo>
                  <a:cubicBezTo>
                    <a:pt x="75" y="115"/>
                    <a:pt x="82" y="117"/>
                    <a:pt x="89" y="117"/>
                  </a:cubicBezTo>
                  <a:cubicBezTo>
                    <a:pt x="96" y="117"/>
                    <a:pt x="104" y="115"/>
                    <a:pt x="109" y="109"/>
                  </a:cubicBezTo>
                  <a:cubicBezTo>
                    <a:pt x="120" y="98"/>
                    <a:pt x="120" y="81"/>
                    <a:pt x="109" y="7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Open Sans"/>
                <a:ea typeface="Open Sans"/>
                <a:cs typeface="Open Sans"/>
                <a:sym typeface="Open Sans"/>
              </a:endParaRPr>
            </a:p>
          </p:txBody>
        </p:sp>
        <p:sp>
          <p:nvSpPr>
            <p:cNvPr id="357" name="Google Shape;357;p25"/>
            <p:cNvSpPr/>
            <p:nvPr/>
          </p:nvSpPr>
          <p:spPr>
            <a:xfrm>
              <a:off x="4109040" y="3562448"/>
              <a:ext cx="41760" cy="42120"/>
            </a:xfrm>
            <a:custGeom>
              <a:avLst/>
              <a:gdLst/>
              <a:ahLst/>
              <a:cxnLst/>
              <a:rect l="l" t="t" r="r" b="b"/>
              <a:pathLst>
                <a:path w="117" h="118" extrusionOk="0">
                  <a:moveTo>
                    <a:pt x="70" y="8"/>
                  </a:moveTo>
                  <a:lnTo>
                    <a:pt x="8" y="71"/>
                  </a:lnTo>
                  <a:cubicBezTo>
                    <a:pt x="-3" y="81"/>
                    <a:pt x="-3" y="99"/>
                    <a:pt x="8" y="110"/>
                  </a:cubicBezTo>
                  <a:cubicBezTo>
                    <a:pt x="13" y="115"/>
                    <a:pt x="20" y="118"/>
                    <a:pt x="27" y="118"/>
                  </a:cubicBezTo>
                  <a:cubicBezTo>
                    <a:pt x="34" y="118"/>
                    <a:pt x="41" y="115"/>
                    <a:pt x="47" y="110"/>
                  </a:cubicBezTo>
                  <a:lnTo>
                    <a:pt x="109" y="47"/>
                  </a:lnTo>
                  <a:cubicBezTo>
                    <a:pt x="120" y="36"/>
                    <a:pt x="120" y="19"/>
                    <a:pt x="109" y="8"/>
                  </a:cubicBezTo>
                  <a:cubicBezTo>
                    <a:pt x="99" y="-3"/>
                    <a:pt x="81" y="-3"/>
                    <a:pt x="70" y="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Open Sans"/>
                <a:ea typeface="Open Sans"/>
                <a:cs typeface="Open Sans"/>
                <a:sym typeface="Open Sans"/>
              </a:endParaRPr>
            </a:p>
          </p:txBody>
        </p:sp>
        <p:sp>
          <p:nvSpPr>
            <p:cNvPr id="358" name="Google Shape;358;p25"/>
            <p:cNvSpPr/>
            <p:nvPr/>
          </p:nvSpPr>
          <p:spPr>
            <a:xfrm>
              <a:off x="4055400" y="3460568"/>
              <a:ext cx="51480" cy="19440"/>
            </a:xfrm>
            <a:custGeom>
              <a:avLst/>
              <a:gdLst/>
              <a:ahLst/>
              <a:cxnLst/>
              <a:rect l="l" t="t" r="r" b="b"/>
              <a:pathLst>
                <a:path w="144" h="55" extrusionOk="0">
                  <a:moveTo>
                    <a:pt x="117" y="0"/>
                  </a:moveTo>
                  <a:lnTo>
                    <a:pt x="28" y="0"/>
                  </a:lnTo>
                  <a:cubicBezTo>
                    <a:pt x="13" y="0"/>
                    <a:pt x="0" y="13"/>
                    <a:pt x="0" y="28"/>
                  </a:cubicBezTo>
                  <a:cubicBezTo>
                    <a:pt x="0" y="43"/>
                    <a:pt x="13" y="55"/>
                    <a:pt x="28" y="55"/>
                  </a:cubicBezTo>
                  <a:lnTo>
                    <a:pt x="117" y="55"/>
                  </a:lnTo>
                  <a:cubicBezTo>
                    <a:pt x="132" y="55"/>
                    <a:pt x="144" y="43"/>
                    <a:pt x="144" y="28"/>
                  </a:cubicBezTo>
                  <a:cubicBezTo>
                    <a:pt x="144" y="13"/>
                    <a:pt x="132" y="0"/>
                    <a:pt x="117" y="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Open Sans"/>
                <a:ea typeface="Open Sans"/>
                <a:cs typeface="Open Sans"/>
                <a:sym typeface="Open Sans"/>
              </a:endParaRPr>
            </a:p>
          </p:txBody>
        </p:sp>
        <p:sp>
          <p:nvSpPr>
            <p:cNvPr id="359" name="Google Shape;359;p25"/>
            <p:cNvSpPr/>
            <p:nvPr/>
          </p:nvSpPr>
          <p:spPr>
            <a:xfrm>
              <a:off x="4106160" y="3334568"/>
              <a:ext cx="42120" cy="41760"/>
            </a:xfrm>
            <a:custGeom>
              <a:avLst/>
              <a:gdLst/>
              <a:ahLst/>
              <a:cxnLst/>
              <a:rect l="l" t="t" r="r" b="b"/>
              <a:pathLst>
                <a:path w="118" h="117" extrusionOk="0">
                  <a:moveTo>
                    <a:pt x="90" y="117"/>
                  </a:moveTo>
                  <a:cubicBezTo>
                    <a:pt x="96" y="117"/>
                    <a:pt x="104" y="114"/>
                    <a:pt x="109" y="109"/>
                  </a:cubicBezTo>
                  <a:cubicBezTo>
                    <a:pt x="120" y="98"/>
                    <a:pt x="120" y="81"/>
                    <a:pt x="109" y="70"/>
                  </a:cubicBezTo>
                  <a:lnTo>
                    <a:pt x="46" y="7"/>
                  </a:lnTo>
                  <a:cubicBezTo>
                    <a:pt x="36" y="-2"/>
                    <a:pt x="18" y="-2"/>
                    <a:pt x="7" y="7"/>
                  </a:cubicBezTo>
                  <a:cubicBezTo>
                    <a:pt x="-2" y="18"/>
                    <a:pt x="-2" y="36"/>
                    <a:pt x="7" y="46"/>
                  </a:cubicBezTo>
                  <a:lnTo>
                    <a:pt x="70" y="109"/>
                  </a:lnTo>
                  <a:cubicBezTo>
                    <a:pt x="75" y="114"/>
                    <a:pt x="82" y="117"/>
                    <a:pt x="90" y="11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Open Sans"/>
                <a:ea typeface="Open Sans"/>
                <a:cs typeface="Open Sans"/>
                <a:sym typeface="Open San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Kaplan’s Distinct Value Proposition</a:t>
            </a:r>
            <a:endParaRPr dirty="0"/>
          </a:p>
        </p:txBody>
      </p:sp>
      <p:sp>
        <p:nvSpPr>
          <p:cNvPr id="365" name="Google Shape;365;p26"/>
          <p:cNvSpPr txBox="1">
            <a:spLocks noGrp="1"/>
          </p:cNvSpPr>
          <p:nvPr>
            <p:ph type="sldNum" idx="12"/>
          </p:nvPr>
        </p:nvSpPr>
        <p:spPr>
          <a:xfrm>
            <a:off x="0" y="4908275"/>
            <a:ext cx="384048"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17</a:t>
            </a:fld>
            <a:endParaRPr dirty="0"/>
          </a:p>
        </p:txBody>
      </p:sp>
      <p:sp>
        <p:nvSpPr>
          <p:cNvPr id="366" name="Google Shape;366;p26"/>
          <p:cNvSpPr txBox="1">
            <a:spLocks noGrp="1"/>
          </p:cNvSpPr>
          <p:nvPr>
            <p:ph type="body" idx="1"/>
          </p:nvPr>
        </p:nvSpPr>
        <p:spPr>
          <a:xfrm>
            <a:off x="311700" y="1316169"/>
            <a:ext cx="8520600" cy="3944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dirty="0"/>
              <a:t>10,000 relationships and partnerships with </a:t>
            </a:r>
            <a:br>
              <a:rPr lang="en-US" dirty="0"/>
            </a:br>
            <a:r>
              <a:rPr lang="en-US" dirty="0"/>
              <a:t>corporations and businesses around the world</a:t>
            </a:r>
            <a:endParaRPr dirty="0"/>
          </a:p>
          <a:p>
            <a:pPr marL="457200" lvl="0" indent="-228600" algn="l"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dirty="0"/>
              <a:t>Global reach coupled with localized expertise</a:t>
            </a:r>
            <a:endParaRPr dirty="0"/>
          </a:p>
          <a:p>
            <a:pPr marL="457200" lvl="0" indent="-228600" algn="l"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dirty="0"/>
              <a:t>Leader in learning measurement through diagnostics and assessments</a:t>
            </a:r>
            <a:endParaRPr dirty="0"/>
          </a:p>
          <a:p>
            <a:pPr marL="457200" lvl="0" indent="-228600" algn="l"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dirty="0"/>
              <a:t>Data-driven learning science</a:t>
            </a:r>
            <a:endParaRPr dirty="0"/>
          </a:p>
          <a:p>
            <a:pPr marL="457200" lvl="0" indent="-228600" algn="l"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dirty="0"/>
              <a:t>Breadth of verticals:  cybersecurity, data science, financial services, real estate, engineering, wealth management, health care</a:t>
            </a:r>
            <a:endParaRPr dirty="0"/>
          </a:p>
        </p:txBody>
      </p:sp>
      <p:sp>
        <p:nvSpPr>
          <p:cNvPr id="367" name="Google Shape;367;p26"/>
          <p:cNvSpPr/>
          <p:nvPr/>
        </p:nvSpPr>
        <p:spPr>
          <a:xfrm rot="1086944">
            <a:off x="7715314" y="294711"/>
            <a:ext cx="832339" cy="773882"/>
          </a:xfrm>
          <a:custGeom>
            <a:avLst/>
            <a:gdLst/>
            <a:ahLst/>
            <a:cxnLst/>
            <a:rect l="l" t="t" r="r" b="b"/>
            <a:pathLst>
              <a:path w="3297" h="3063" extrusionOk="0">
                <a:moveTo>
                  <a:pt x="2456" y="943"/>
                </a:moveTo>
                <a:lnTo>
                  <a:pt x="1838" y="2653"/>
                </a:lnTo>
                <a:lnTo>
                  <a:pt x="3121" y="943"/>
                </a:lnTo>
                <a:lnTo>
                  <a:pt x="2456" y="943"/>
                </a:lnTo>
                <a:close/>
                <a:moveTo>
                  <a:pt x="967" y="943"/>
                </a:moveTo>
                <a:lnTo>
                  <a:pt x="1649" y="2830"/>
                </a:lnTo>
                <a:lnTo>
                  <a:pt x="2330" y="943"/>
                </a:lnTo>
                <a:lnTo>
                  <a:pt x="967" y="943"/>
                </a:lnTo>
                <a:close/>
                <a:moveTo>
                  <a:pt x="176" y="943"/>
                </a:moveTo>
                <a:lnTo>
                  <a:pt x="1459" y="2653"/>
                </a:lnTo>
                <a:lnTo>
                  <a:pt x="842" y="943"/>
                </a:lnTo>
                <a:lnTo>
                  <a:pt x="176" y="943"/>
                </a:lnTo>
                <a:close/>
                <a:moveTo>
                  <a:pt x="2473" y="201"/>
                </a:moveTo>
                <a:lnTo>
                  <a:pt x="2473" y="825"/>
                </a:lnTo>
                <a:lnTo>
                  <a:pt x="3096" y="825"/>
                </a:lnTo>
                <a:lnTo>
                  <a:pt x="2473" y="201"/>
                </a:lnTo>
                <a:close/>
                <a:moveTo>
                  <a:pt x="824" y="201"/>
                </a:moveTo>
                <a:lnTo>
                  <a:pt x="201" y="825"/>
                </a:lnTo>
                <a:lnTo>
                  <a:pt x="824" y="825"/>
                </a:lnTo>
                <a:lnTo>
                  <a:pt x="824" y="201"/>
                </a:lnTo>
                <a:close/>
                <a:moveTo>
                  <a:pt x="1649" y="146"/>
                </a:moveTo>
                <a:lnTo>
                  <a:pt x="1018" y="825"/>
                </a:lnTo>
                <a:lnTo>
                  <a:pt x="2279" y="825"/>
                </a:lnTo>
                <a:lnTo>
                  <a:pt x="1649" y="146"/>
                </a:lnTo>
                <a:close/>
                <a:moveTo>
                  <a:pt x="1784" y="118"/>
                </a:moveTo>
                <a:lnTo>
                  <a:pt x="2355" y="734"/>
                </a:lnTo>
                <a:lnTo>
                  <a:pt x="2355" y="118"/>
                </a:lnTo>
                <a:lnTo>
                  <a:pt x="1784" y="118"/>
                </a:lnTo>
                <a:close/>
                <a:moveTo>
                  <a:pt x="942" y="118"/>
                </a:moveTo>
                <a:lnTo>
                  <a:pt x="942" y="734"/>
                </a:lnTo>
                <a:lnTo>
                  <a:pt x="1513" y="118"/>
                </a:lnTo>
                <a:lnTo>
                  <a:pt x="942" y="118"/>
                </a:lnTo>
                <a:close/>
                <a:moveTo>
                  <a:pt x="883" y="0"/>
                </a:moveTo>
                <a:lnTo>
                  <a:pt x="2414" y="0"/>
                </a:lnTo>
                <a:lnTo>
                  <a:pt x="2420" y="1"/>
                </a:lnTo>
                <a:lnTo>
                  <a:pt x="2425" y="1"/>
                </a:lnTo>
                <a:lnTo>
                  <a:pt x="2426" y="1"/>
                </a:lnTo>
                <a:lnTo>
                  <a:pt x="2431" y="3"/>
                </a:lnTo>
                <a:lnTo>
                  <a:pt x="2432" y="3"/>
                </a:lnTo>
                <a:lnTo>
                  <a:pt x="2444" y="10"/>
                </a:lnTo>
                <a:lnTo>
                  <a:pt x="2456" y="18"/>
                </a:lnTo>
                <a:lnTo>
                  <a:pt x="3280" y="842"/>
                </a:lnTo>
                <a:lnTo>
                  <a:pt x="3283" y="846"/>
                </a:lnTo>
                <a:lnTo>
                  <a:pt x="3286" y="849"/>
                </a:lnTo>
                <a:lnTo>
                  <a:pt x="3287" y="850"/>
                </a:lnTo>
                <a:lnTo>
                  <a:pt x="3289" y="853"/>
                </a:lnTo>
                <a:lnTo>
                  <a:pt x="3290" y="855"/>
                </a:lnTo>
                <a:lnTo>
                  <a:pt x="3291" y="859"/>
                </a:lnTo>
                <a:lnTo>
                  <a:pt x="3292" y="860"/>
                </a:lnTo>
                <a:lnTo>
                  <a:pt x="3293" y="864"/>
                </a:lnTo>
                <a:lnTo>
                  <a:pt x="3294" y="865"/>
                </a:lnTo>
                <a:lnTo>
                  <a:pt x="3295" y="868"/>
                </a:lnTo>
                <a:lnTo>
                  <a:pt x="3295" y="870"/>
                </a:lnTo>
                <a:lnTo>
                  <a:pt x="3296" y="873"/>
                </a:lnTo>
                <a:lnTo>
                  <a:pt x="3296" y="876"/>
                </a:lnTo>
                <a:lnTo>
                  <a:pt x="3297" y="879"/>
                </a:lnTo>
                <a:lnTo>
                  <a:pt x="3297" y="882"/>
                </a:lnTo>
                <a:lnTo>
                  <a:pt x="3297" y="883"/>
                </a:lnTo>
                <a:lnTo>
                  <a:pt x="3297" y="884"/>
                </a:lnTo>
                <a:lnTo>
                  <a:pt x="3297" y="889"/>
                </a:lnTo>
                <a:lnTo>
                  <a:pt x="3297" y="891"/>
                </a:lnTo>
                <a:lnTo>
                  <a:pt x="3296" y="895"/>
                </a:lnTo>
                <a:lnTo>
                  <a:pt x="3295" y="898"/>
                </a:lnTo>
                <a:lnTo>
                  <a:pt x="3295" y="901"/>
                </a:lnTo>
                <a:lnTo>
                  <a:pt x="3294" y="903"/>
                </a:lnTo>
                <a:lnTo>
                  <a:pt x="3293" y="906"/>
                </a:lnTo>
                <a:lnTo>
                  <a:pt x="3292" y="908"/>
                </a:lnTo>
                <a:lnTo>
                  <a:pt x="3291" y="910"/>
                </a:lnTo>
                <a:lnTo>
                  <a:pt x="3289" y="914"/>
                </a:lnTo>
                <a:lnTo>
                  <a:pt x="3288" y="916"/>
                </a:lnTo>
                <a:lnTo>
                  <a:pt x="3286" y="919"/>
                </a:lnTo>
                <a:lnTo>
                  <a:pt x="3286" y="919"/>
                </a:lnTo>
                <a:lnTo>
                  <a:pt x="1696" y="3039"/>
                </a:lnTo>
                <a:lnTo>
                  <a:pt x="1696" y="3039"/>
                </a:lnTo>
                <a:lnTo>
                  <a:pt x="1695" y="3041"/>
                </a:lnTo>
                <a:lnTo>
                  <a:pt x="1693" y="3043"/>
                </a:lnTo>
                <a:lnTo>
                  <a:pt x="1692" y="3044"/>
                </a:lnTo>
                <a:lnTo>
                  <a:pt x="1690" y="3046"/>
                </a:lnTo>
                <a:lnTo>
                  <a:pt x="1690" y="3047"/>
                </a:lnTo>
                <a:lnTo>
                  <a:pt x="1686" y="3049"/>
                </a:lnTo>
                <a:lnTo>
                  <a:pt x="1685" y="3049"/>
                </a:lnTo>
                <a:lnTo>
                  <a:pt x="1682" y="3052"/>
                </a:lnTo>
                <a:lnTo>
                  <a:pt x="1682" y="3052"/>
                </a:lnTo>
                <a:lnTo>
                  <a:pt x="1679" y="3054"/>
                </a:lnTo>
                <a:lnTo>
                  <a:pt x="1678" y="3054"/>
                </a:lnTo>
                <a:lnTo>
                  <a:pt x="1671" y="3058"/>
                </a:lnTo>
                <a:lnTo>
                  <a:pt x="1670" y="3058"/>
                </a:lnTo>
                <a:lnTo>
                  <a:pt x="1667" y="3059"/>
                </a:lnTo>
                <a:lnTo>
                  <a:pt x="1666" y="3059"/>
                </a:lnTo>
                <a:lnTo>
                  <a:pt x="1663" y="3061"/>
                </a:lnTo>
                <a:lnTo>
                  <a:pt x="1663" y="3061"/>
                </a:lnTo>
                <a:lnTo>
                  <a:pt x="1657" y="3061"/>
                </a:lnTo>
                <a:lnTo>
                  <a:pt x="1657" y="3061"/>
                </a:lnTo>
                <a:lnTo>
                  <a:pt x="1654" y="3063"/>
                </a:lnTo>
                <a:lnTo>
                  <a:pt x="1653" y="3063"/>
                </a:lnTo>
                <a:lnTo>
                  <a:pt x="1649" y="3063"/>
                </a:lnTo>
                <a:lnTo>
                  <a:pt x="1645" y="3063"/>
                </a:lnTo>
                <a:lnTo>
                  <a:pt x="1643" y="3063"/>
                </a:lnTo>
                <a:lnTo>
                  <a:pt x="1640" y="3061"/>
                </a:lnTo>
                <a:lnTo>
                  <a:pt x="1639" y="3061"/>
                </a:lnTo>
                <a:lnTo>
                  <a:pt x="1635" y="3061"/>
                </a:lnTo>
                <a:lnTo>
                  <a:pt x="1635" y="3061"/>
                </a:lnTo>
                <a:lnTo>
                  <a:pt x="1632" y="3059"/>
                </a:lnTo>
                <a:lnTo>
                  <a:pt x="1631" y="3059"/>
                </a:lnTo>
                <a:lnTo>
                  <a:pt x="1627" y="3058"/>
                </a:lnTo>
                <a:lnTo>
                  <a:pt x="1626" y="3058"/>
                </a:lnTo>
                <a:lnTo>
                  <a:pt x="1619" y="3054"/>
                </a:lnTo>
                <a:lnTo>
                  <a:pt x="1618" y="3054"/>
                </a:lnTo>
                <a:lnTo>
                  <a:pt x="1615" y="3052"/>
                </a:lnTo>
                <a:lnTo>
                  <a:pt x="1615" y="3052"/>
                </a:lnTo>
                <a:lnTo>
                  <a:pt x="1612" y="3049"/>
                </a:lnTo>
                <a:lnTo>
                  <a:pt x="1611" y="3049"/>
                </a:lnTo>
                <a:lnTo>
                  <a:pt x="1608" y="3047"/>
                </a:lnTo>
                <a:lnTo>
                  <a:pt x="1608" y="3046"/>
                </a:lnTo>
                <a:lnTo>
                  <a:pt x="1606" y="3044"/>
                </a:lnTo>
                <a:lnTo>
                  <a:pt x="1605" y="3043"/>
                </a:lnTo>
                <a:lnTo>
                  <a:pt x="1603" y="3041"/>
                </a:lnTo>
                <a:lnTo>
                  <a:pt x="1601" y="3039"/>
                </a:lnTo>
                <a:lnTo>
                  <a:pt x="1601" y="3039"/>
                </a:lnTo>
                <a:lnTo>
                  <a:pt x="11" y="919"/>
                </a:lnTo>
                <a:lnTo>
                  <a:pt x="11" y="919"/>
                </a:lnTo>
                <a:lnTo>
                  <a:pt x="9" y="916"/>
                </a:lnTo>
                <a:lnTo>
                  <a:pt x="8" y="914"/>
                </a:lnTo>
                <a:lnTo>
                  <a:pt x="6" y="910"/>
                </a:lnTo>
                <a:lnTo>
                  <a:pt x="5" y="908"/>
                </a:lnTo>
                <a:lnTo>
                  <a:pt x="4" y="906"/>
                </a:lnTo>
                <a:lnTo>
                  <a:pt x="3" y="903"/>
                </a:lnTo>
                <a:lnTo>
                  <a:pt x="2" y="901"/>
                </a:lnTo>
                <a:lnTo>
                  <a:pt x="2" y="898"/>
                </a:lnTo>
                <a:lnTo>
                  <a:pt x="1" y="895"/>
                </a:lnTo>
                <a:lnTo>
                  <a:pt x="1" y="891"/>
                </a:lnTo>
                <a:lnTo>
                  <a:pt x="0" y="889"/>
                </a:lnTo>
                <a:lnTo>
                  <a:pt x="0" y="884"/>
                </a:lnTo>
                <a:lnTo>
                  <a:pt x="0" y="883"/>
                </a:lnTo>
                <a:lnTo>
                  <a:pt x="0" y="882"/>
                </a:lnTo>
                <a:lnTo>
                  <a:pt x="0" y="879"/>
                </a:lnTo>
                <a:lnTo>
                  <a:pt x="1" y="876"/>
                </a:lnTo>
                <a:lnTo>
                  <a:pt x="1" y="873"/>
                </a:lnTo>
                <a:lnTo>
                  <a:pt x="2" y="870"/>
                </a:lnTo>
                <a:lnTo>
                  <a:pt x="2" y="868"/>
                </a:lnTo>
                <a:lnTo>
                  <a:pt x="3" y="865"/>
                </a:lnTo>
                <a:lnTo>
                  <a:pt x="4" y="864"/>
                </a:lnTo>
                <a:lnTo>
                  <a:pt x="5" y="860"/>
                </a:lnTo>
                <a:lnTo>
                  <a:pt x="6" y="859"/>
                </a:lnTo>
                <a:lnTo>
                  <a:pt x="7" y="855"/>
                </a:lnTo>
                <a:lnTo>
                  <a:pt x="8" y="853"/>
                </a:lnTo>
                <a:lnTo>
                  <a:pt x="10" y="850"/>
                </a:lnTo>
                <a:lnTo>
                  <a:pt x="11" y="849"/>
                </a:lnTo>
                <a:lnTo>
                  <a:pt x="14" y="846"/>
                </a:lnTo>
                <a:lnTo>
                  <a:pt x="17" y="842"/>
                </a:lnTo>
                <a:lnTo>
                  <a:pt x="842" y="18"/>
                </a:lnTo>
                <a:lnTo>
                  <a:pt x="853" y="10"/>
                </a:lnTo>
                <a:lnTo>
                  <a:pt x="866" y="3"/>
                </a:lnTo>
                <a:lnTo>
                  <a:pt x="866" y="3"/>
                </a:lnTo>
                <a:lnTo>
                  <a:pt x="872" y="1"/>
                </a:lnTo>
                <a:lnTo>
                  <a:pt x="873" y="1"/>
                </a:lnTo>
                <a:lnTo>
                  <a:pt x="877" y="1"/>
                </a:lnTo>
                <a:lnTo>
                  <a:pt x="88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p:txBody>
      </p:sp>
      <p:sp>
        <p:nvSpPr>
          <p:cNvPr id="368" name="Google Shape;368;p26"/>
          <p:cNvSpPr/>
          <p:nvPr/>
        </p:nvSpPr>
        <p:spPr>
          <a:xfrm>
            <a:off x="7278117" y="340951"/>
            <a:ext cx="1495622" cy="1495622"/>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Open Sans"/>
              <a:ea typeface="Open Sans"/>
              <a:cs typeface="Open Sans"/>
              <a:sym typeface="Open Sans"/>
            </a:endParaRPr>
          </a:p>
        </p:txBody>
      </p:sp>
      <p:sp>
        <p:nvSpPr>
          <p:cNvPr id="369" name="Google Shape;369;p26"/>
          <p:cNvSpPr/>
          <p:nvPr/>
        </p:nvSpPr>
        <p:spPr>
          <a:xfrm>
            <a:off x="7610639" y="684266"/>
            <a:ext cx="815082" cy="865129"/>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38075" tIns="38075" rIns="38075" bIns="38075" anchor="ctr" anchorCtr="0">
            <a:noAutofit/>
          </a:bodyPr>
          <a:lstStyle/>
          <a:p>
            <a:pPr marL="0" marR="0" lvl="0" indent="0" algn="ctr" rtl="0">
              <a:lnSpc>
                <a:spcPct val="100000"/>
              </a:lnSpc>
              <a:spcBef>
                <a:spcPts val="0"/>
              </a:spcBef>
              <a:spcAft>
                <a:spcPts val="0"/>
              </a:spcAft>
              <a:buClr>
                <a:srgbClr val="000000"/>
              </a:buClr>
              <a:buSzPts val="2999"/>
              <a:buFont typeface="Arial"/>
              <a:buNone/>
            </a:pPr>
            <a:endParaRPr sz="2999" b="0" i="0" u="none" strike="noStrike" cap="none" dirty="0">
              <a:solidFill>
                <a:schemeClr val="accen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27"/>
          <p:cNvPicPr preferRelativeResize="0"/>
          <p:nvPr/>
        </p:nvPicPr>
        <p:blipFill rotWithShape="1">
          <a:blip r:embed="rId3">
            <a:alphaModFix/>
          </a:blip>
          <a:srcRect/>
          <a:stretch/>
        </p:blipFill>
        <p:spPr>
          <a:xfrm>
            <a:off x="3893740" y="3435350"/>
            <a:ext cx="1356519" cy="841042"/>
          </a:xfrm>
          <a:prstGeom prst="rect">
            <a:avLst/>
          </a:prstGeom>
          <a:noFill/>
          <a:ln>
            <a:noFill/>
          </a:ln>
        </p:spPr>
      </p:pic>
      <p:sp>
        <p:nvSpPr>
          <p:cNvPr id="375" name="Google Shape;375;p27"/>
          <p:cNvSpPr/>
          <p:nvPr/>
        </p:nvSpPr>
        <p:spPr>
          <a:xfrm>
            <a:off x="7793831" y="4629150"/>
            <a:ext cx="1293019" cy="45005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376" name="Google Shape;376;p27"/>
          <p:cNvSpPr txBox="1"/>
          <p:nvPr/>
        </p:nvSpPr>
        <p:spPr>
          <a:xfrm>
            <a:off x="-28825" y="1741644"/>
            <a:ext cx="9172800" cy="107260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Open Sans"/>
              <a:buNone/>
            </a:pPr>
            <a:r>
              <a:rPr lang="en-US" sz="2800" b="1" i="0" u="none" strike="noStrike" cap="none" dirty="0">
                <a:solidFill>
                  <a:srgbClr val="FFFFFF"/>
                </a:solidFill>
                <a:latin typeface="Open Sans"/>
                <a:ea typeface="Open Sans"/>
                <a:cs typeface="Open Sans"/>
                <a:sym typeface="Open Sans"/>
              </a:rPr>
              <a:t>Dr. Katrina Carter-Tellison</a:t>
            </a:r>
            <a:r>
              <a:rPr lang="en-US" sz="2800" b="1" dirty="0">
                <a:solidFill>
                  <a:srgbClr val="FFFFFF"/>
                </a:solidFill>
                <a:latin typeface="Open Sans"/>
                <a:ea typeface="Open Sans"/>
                <a:cs typeface="Open Sans"/>
                <a:sym typeface="Open Sans"/>
              </a:rPr>
              <a:t>—</a:t>
            </a:r>
            <a:br>
              <a:rPr lang="en-US" sz="2800" b="1" i="0" u="none" strike="noStrike" cap="none" dirty="0">
                <a:solidFill>
                  <a:srgbClr val="FFFFFF"/>
                </a:solidFill>
                <a:latin typeface="Open Sans"/>
                <a:ea typeface="Open Sans"/>
                <a:cs typeface="Open Sans"/>
                <a:sym typeface="Open Sans"/>
              </a:rPr>
            </a:br>
            <a:r>
              <a:rPr lang="en-US" sz="2800" b="0" i="0" u="none" strike="noStrike" cap="none" dirty="0">
                <a:solidFill>
                  <a:srgbClr val="FFFFFF"/>
                </a:solidFill>
                <a:latin typeface="Open Sans"/>
                <a:ea typeface="Open Sans"/>
                <a:cs typeface="Open Sans"/>
                <a:sym typeface="Open Sans"/>
              </a:rPr>
              <a:t>Vice President for Academic Affairs</a:t>
            </a:r>
            <a:endParaRPr dirty="0"/>
          </a:p>
          <a:p>
            <a:pPr marL="0" marR="0" lvl="0" indent="0" algn="ctr" rtl="0">
              <a:lnSpc>
                <a:spcPct val="100000"/>
              </a:lnSpc>
              <a:spcBef>
                <a:spcPts val="0"/>
              </a:spcBef>
              <a:spcAft>
                <a:spcPts val="0"/>
              </a:spcAft>
              <a:buClr>
                <a:srgbClr val="000000"/>
              </a:buClr>
              <a:buSzPts val="2800"/>
              <a:buFont typeface="Open Sans"/>
              <a:buNone/>
            </a:pPr>
            <a:endParaRPr sz="2800" b="1" i="0" u="none" strike="noStrike" cap="none" dirty="0">
              <a:solidFill>
                <a:srgbClr val="FFFFFF"/>
              </a:solidFill>
              <a:latin typeface="Open Sans"/>
              <a:ea typeface="Open Sans"/>
              <a:cs typeface="Open Sans"/>
              <a:sym typeface="Open Sans"/>
            </a:endParaRPr>
          </a:p>
        </p:txBody>
      </p:sp>
      <p:sp>
        <p:nvSpPr>
          <p:cNvPr id="377" name="Google Shape;377;p27"/>
          <p:cNvSpPr txBox="1"/>
          <p:nvPr/>
        </p:nvSpPr>
        <p:spPr>
          <a:xfrm>
            <a:off x="0" y="4276392"/>
            <a:ext cx="914397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0" i="0" u="none" strike="noStrike" cap="none" dirty="0">
                <a:solidFill>
                  <a:schemeClr val="lt1"/>
                </a:solidFill>
                <a:latin typeface="Open Sans"/>
                <a:ea typeface="Open Sans"/>
                <a:cs typeface="Open Sans"/>
                <a:sym typeface="Open Sans"/>
              </a:rPr>
              <a:t>lynn.edu</a:t>
            </a:r>
            <a:endParaRPr sz="14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About Lynn</a:t>
            </a:r>
            <a:endParaRPr dirty="0"/>
          </a:p>
        </p:txBody>
      </p:sp>
      <p:sp>
        <p:nvSpPr>
          <p:cNvPr id="383" name="Google Shape;383;p28"/>
          <p:cNvSpPr txBox="1">
            <a:spLocks noGrp="1"/>
          </p:cNvSpPr>
          <p:nvPr>
            <p:ph type="sldNum" idx="12"/>
          </p:nvPr>
        </p:nvSpPr>
        <p:spPr>
          <a:xfrm>
            <a:off x="0" y="4908275"/>
            <a:ext cx="384048"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19</a:t>
            </a:fld>
            <a:endParaRPr dirty="0"/>
          </a:p>
        </p:txBody>
      </p:sp>
      <p:sp>
        <p:nvSpPr>
          <p:cNvPr id="384" name="Google Shape;384;p28"/>
          <p:cNvSpPr txBox="1">
            <a:spLocks noGrp="1"/>
          </p:cNvSpPr>
          <p:nvPr>
            <p:ph type="body" idx="1"/>
          </p:nvPr>
        </p:nvSpPr>
        <p:spPr>
          <a:xfrm>
            <a:off x="311699" y="1237931"/>
            <a:ext cx="5662110" cy="3944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dirty="0"/>
              <a:t>Independent college based in Boca Raton, Florida</a:t>
            </a:r>
            <a:br>
              <a:rPr lang="en-US" dirty="0"/>
            </a:br>
            <a:endParaRPr dirty="0"/>
          </a:p>
          <a:p>
            <a:pPr marL="457200" lvl="0" indent="-317500" algn="l" rtl="0">
              <a:lnSpc>
                <a:spcPct val="115000"/>
              </a:lnSpc>
              <a:spcBef>
                <a:spcPts val="0"/>
              </a:spcBef>
              <a:spcAft>
                <a:spcPts val="0"/>
              </a:spcAft>
              <a:buSzPts val="1400"/>
              <a:buChar char="●"/>
            </a:pPr>
            <a:r>
              <a:rPr lang="en-US" dirty="0"/>
              <a:t>Approximately 3,000 students from nearly 100 countries</a:t>
            </a:r>
            <a:br>
              <a:rPr lang="en-US" dirty="0"/>
            </a:br>
            <a:endParaRPr dirty="0"/>
          </a:p>
          <a:p>
            <a:pPr marL="457200" lvl="0" indent="-317500" algn="l" rtl="0">
              <a:lnSpc>
                <a:spcPct val="115000"/>
              </a:lnSpc>
              <a:spcBef>
                <a:spcPts val="0"/>
              </a:spcBef>
              <a:spcAft>
                <a:spcPts val="0"/>
              </a:spcAft>
              <a:buSzPts val="1400"/>
              <a:buChar char="●"/>
            </a:pPr>
            <a:r>
              <a:rPr lang="en-US" dirty="0"/>
              <a:t>Named by U.S. News &amp; World Report among the most innovative and international universities</a:t>
            </a:r>
            <a:br>
              <a:rPr lang="en-US" dirty="0"/>
            </a:br>
            <a:endParaRPr dirty="0"/>
          </a:p>
          <a:p>
            <a:pPr marL="457200" lvl="0" indent="-317500" algn="l" rtl="0">
              <a:lnSpc>
                <a:spcPct val="115000"/>
              </a:lnSpc>
              <a:spcBef>
                <a:spcPts val="0"/>
              </a:spcBef>
              <a:spcAft>
                <a:spcPts val="0"/>
              </a:spcAft>
              <a:buSzPts val="1400"/>
              <a:buChar char="●"/>
            </a:pPr>
            <a:r>
              <a:rPr lang="en-US" dirty="0"/>
              <a:t>Four-time Apple Distinguished School</a:t>
            </a:r>
            <a:br>
              <a:rPr lang="en-US" dirty="0"/>
            </a:br>
            <a:endParaRPr dirty="0"/>
          </a:p>
          <a:p>
            <a:pPr marL="457200" lvl="0" indent="-317500" algn="l" rtl="0">
              <a:lnSpc>
                <a:spcPct val="115000"/>
              </a:lnSpc>
              <a:spcBef>
                <a:spcPts val="0"/>
              </a:spcBef>
              <a:spcAft>
                <a:spcPts val="0"/>
              </a:spcAft>
              <a:buSzPts val="1400"/>
              <a:buChar char="●"/>
            </a:pPr>
            <a:r>
              <a:rPr lang="en-US" dirty="0"/>
              <a:t>Dialogues curriculum and award-winning iPad program help Lynn graduates gain the intellectual flexibility and global experience to fulfill their potential in an ever-changing world</a:t>
            </a:r>
            <a:endParaRPr dirty="0"/>
          </a:p>
        </p:txBody>
      </p:sp>
      <p:sp>
        <p:nvSpPr>
          <p:cNvPr id="385" name="Google Shape;385;p28"/>
          <p:cNvSpPr/>
          <p:nvPr/>
        </p:nvSpPr>
        <p:spPr>
          <a:xfrm rot="1086944">
            <a:off x="7715314" y="294711"/>
            <a:ext cx="832339" cy="773882"/>
          </a:xfrm>
          <a:custGeom>
            <a:avLst/>
            <a:gdLst/>
            <a:ahLst/>
            <a:cxnLst/>
            <a:rect l="l" t="t" r="r" b="b"/>
            <a:pathLst>
              <a:path w="3297" h="3063" extrusionOk="0">
                <a:moveTo>
                  <a:pt x="2456" y="943"/>
                </a:moveTo>
                <a:lnTo>
                  <a:pt x="1838" y="2653"/>
                </a:lnTo>
                <a:lnTo>
                  <a:pt x="3121" y="943"/>
                </a:lnTo>
                <a:lnTo>
                  <a:pt x="2456" y="943"/>
                </a:lnTo>
                <a:close/>
                <a:moveTo>
                  <a:pt x="967" y="943"/>
                </a:moveTo>
                <a:lnTo>
                  <a:pt x="1649" y="2830"/>
                </a:lnTo>
                <a:lnTo>
                  <a:pt x="2330" y="943"/>
                </a:lnTo>
                <a:lnTo>
                  <a:pt x="967" y="943"/>
                </a:lnTo>
                <a:close/>
                <a:moveTo>
                  <a:pt x="176" y="943"/>
                </a:moveTo>
                <a:lnTo>
                  <a:pt x="1459" y="2653"/>
                </a:lnTo>
                <a:lnTo>
                  <a:pt x="842" y="943"/>
                </a:lnTo>
                <a:lnTo>
                  <a:pt x="176" y="943"/>
                </a:lnTo>
                <a:close/>
                <a:moveTo>
                  <a:pt x="2473" y="201"/>
                </a:moveTo>
                <a:lnTo>
                  <a:pt x="2473" y="825"/>
                </a:lnTo>
                <a:lnTo>
                  <a:pt x="3096" y="825"/>
                </a:lnTo>
                <a:lnTo>
                  <a:pt x="2473" y="201"/>
                </a:lnTo>
                <a:close/>
                <a:moveTo>
                  <a:pt x="824" y="201"/>
                </a:moveTo>
                <a:lnTo>
                  <a:pt x="201" y="825"/>
                </a:lnTo>
                <a:lnTo>
                  <a:pt x="824" y="825"/>
                </a:lnTo>
                <a:lnTo>
                  <a:pt x="824" y="201"/>
                </a:lnTo>
                <a:close/>
                <a:moveTo>
                  <a:pt x="1649" y="146"/>
                </a:moveTo>
                <a:lnTo>
                  <a:pt x="1018" y="825"/>
                </a:lnTo>
                <a:lnTo>
                  <a:pt x="2279" y="825"/>
                </a:lnTo>
                <a:lnTo>
                  <a:pt x="1649" y="146"/>
                </a:lnTo>
                <a:close/>
                <a:moveTo>
                  <a:pt x="1784" y="118"/>
                </a:moveTo>
                <a:lnTo>
                  <a:pt x="2355" y="734"/>
                </a:lnTo>
                <a:lnTo>
                  <a:pt x="2355" y="118"/>
                </a:lnTo>
                <a:lnTo>
                  <a:pt x="1784" y="118"/>
                </a:lnTo>
                <a:close/>
                <a:moveTo>
                  <a:pt x="942" y="118"/>
                </a:moveTo>
                <a:lnTo>
                  <a:pt x="942" y="734"/>
                </a:lnTo>
                <a:lnTo>
                  <a:pt x="1513" y="118"/>
                </a:lnTo>
                <a:lnTo>
                  <a:pt x="942" y="118"/>
                </a:lnTo>
                <a:close/>
                <a:moveTo>
                  <a:pt x="883" y="0"/>
                </a:moveTo>
                <a:lnTo>
                  <a:pt x="2414" y="0"/>
                </a:lnTo>
                <a:lnTo>
                  <a:pt x="2420" y="1"/>
                </a:lnTo>
                <a:lnTo>
                  <a:pt x="2425" y="1"/>
                </a:lnTo>
                <a:lnTo>
                  <a:pt x="2426" y="1"/>
                </a:lnTo>
                <a:lnTo>
                  <a:pt x="2431" y="3"/>
                </a:lnTo>
                <a:lnTo>
                  <a:pt x="2432" y="3"/>
                </a:lnTo>
                <a:lnTo>
                  <a:pt x="2444" y="10"/>
                </a:lnTo>
                <a:lnTo>
                  <a:pt x="2456" y="18"/>
                </a:lnTo>
                <a:lnTo>
                  <a:pt x="3280" y="842"/>
                </a:lnTo>
                <a:lnTo>
                  <a:pt x="3283" y="846"/>
                </a:lnTo>
                <a:lnTo>
                  <a:pt x="3286" y="849"/>
                </a:lnTo>
                <a:lnTo>
                  <a:pt x="3287" y="850"/>
                </a:lnTo>
                <a:lnTo>
                  <a:pt x="3289" y="853"/>
                </a:lnTo>
                <a:lnTo>
                  <a:pt x="3290" y="855"/>
                </a:lnTo>
                <a:lnTo>
                  <a:pt x="3291" y="859"/>
                </a:lnTo>
                <a:lnTo>
                  <a:pt x="3292" y="860"/>
                </a:lnTo>
                <a:lnTo>
                  <a:pt x="3293" y="864"/>
                </a:lnTo>
                <a:lnTo>
                  <a:pt x="3294" y="865"/>
                </a:lnTo>
                <a:lnTo>
                  <a:pt x="3295" y="868"/>
                </a:lnTo>
                <a:lnTo>
                  <a:pt x="3295" y="870"/>
                </a:lnTo>
                <a:lnTo>
                  <a:pt x="3296" y="873"/>
                </a:lnTo>
                <a:lnTo>
                  <a:pt x="3296" y="876"/>
                </a:lnTo>
                <a:lnTo>
                  <a:pt x="3297" y="879"/>
                </a:lnTo>
                <a:lnTo>
                  <a:pt x="3297" y="882"/>
                </a:lnTo>
                <a:lnTo>
                  <a:pt x="3297" y="883"/>
                </a:lnTo>
                <a:lnTo>
                  <a:pt x="3297" y="884"/>
                </a:lnTo>
                <a:lnTo>
                  <a:pt x="3297" y="889"/>
                </a:lnTo>
                <a:lnTo>
                  <a:pt x="3297" y="891"/>
                </a:lnTo>
                <a:lnTo>
                  <a:pt x="3296" y="895"/>
                </a:lnTo>
                <a:lnTo>
                  <a:pt x="3295" y="898"/>
                </a:lnTo>
                <a:lnTo>
                  <a:pt x="3295" y="901"/>
                </a:lnTo>
                <a:lnTo>
                  <a:pt x="3294" y="903"/>
                </a:lnTo>
                <a:lnTo>
                  <a:pt x="3293" y="906"/>
                </a:lnTo>
                <a:lnTo>
                  <a:pt x="3292" y="908"/>
                </a:lnTo>
                <a:lnTo>
                  <a:pt x="3291" y="910"/>
                </a:lnTo>
                <a:lnTo>
                  <a:pt x="3289" y="914"/>
                </a:lnTo>
                <a:lnTo>
                  <a:pt x="3288" y="916"/>
                </a:lnTo>
                <a:lnTo>
                  <a:pt x="3286" y="919"/>
                </a:lnTo>
                <a:lnTo>
                  <a:pt x="3286" y="919"/>
                </a:lnTo>
                <a:lnTo>
                  <a:pt x="1696" y="3039"/>
                </a:lnTo>
                <a:lnTo>
                  <a:pt x="1696" y="3039"/>
                </a:lnTo>
                <a:lnTo>
                  <a:pt x="1695" y="3041"/>
                </a:lnTo>
                <a:lnTo>
                  <a:pt x="1693" y="3043"/>
                </a:lnTo>
                <a:lnTo>
                  <a:pt x="1692" y="3044"/>
                </a:lnTo>
                <a:lnTo>
                  <a:pt x="1690" y="3046"/>
                </a:lnTo>
                <a:lnTo>
                  <a:pt x="1690" y="3047"/>
                </a:lnTo>
                <a:lnTo>
                  <a:pt x="1686" y="3049"/>
                </a:lnTo>
                <a:lnTo>
                  <a:pt x="1685" y="3049"/>
                </a:lnTo>
                <a:lnTo>
                  <a:pt x="1682" y="3052"/>
                </a:lnTo>
                <a:lnTo>
                  <a:pt x="1682" y="3052"/>
                </a:lnTo>
                <a:lnTo>
                  <a:pt x="1679" y="3054"/>
                </a:lnTo>
                <a:lnTo>
                  <a:pt x="1678" y="3054"/>
                </a:lnTo>
                <a:lnTo>
                  <a:pt x="1671" y="3058"/>
                </a:lnTo>
                <a:lnTo>
                  <a:pt x="1670" y="3058"/>
                </a:lnTo>
                <a:lnTo>
                  <a:pt x="1667" y="3059"/>
                </a:lnTo>
                <a:lnTo>
                  <a:pt x="1666" y="3059"/>
                </a:lnTo>
                <a:lnTo>
                  <a:pt x="1663" y="3061"/>
                </a:lnTo>
                <a:lnTo>
                  <a:pt x="1663" y="3061"/>
                </a:lnTo>
                <a:lnTo>
                  <a:pt x="1657" y="3061"/>
                </a:lnTo>
                <a:lnTo>
                  <a:pt x="1657" y="3061"/>
                </a:lnTo>
                <a:lnTo>
                  <a:pt x="1654" y="3063"/>
                </a:lnTo>
                <a:lnTo>
                  <a:pt x="1653" y="3063"/>
                </a:lnTo>
                <a:lnTo>
                  <a:pt x="1649" y="3063"/>
                </a:lnTo>
                <a:lnTo>
                  <a:pt x="1645" y="3063"/>
                </a:lnTo>
                <a:lnTo>
                  <a:pt x="1643" y="3063"/>
                </a:lnTo>
                <a:lnTo>
                  <a:pt x="1640" y="3061"/>
                </a:lnTo>
                <a:lnTo>
                  <a:pt x="1639" y="3061"/>
                </a:lnTo>
                <a:lnTo>
                  <a:pt x="1635" y="3061"/>
                </a:lnTo>
                <a:lnTo>
                  <a:pt x="1635" y="3061"/>
                </a:lnTo>
                <a:lnTo>
                  <a:pt x="1632" y="3059"/>
                </a:lnTo>
                <a:lnTo>
                  <a:pt x="1631" y="3059"/>
                </a:lnTo>
                <a:lnTo>
                  <a:pt x="1627" y="3058"/>
                </a:lnTo>
                <a:lnTo>
                  <a:pt x="1626" y="3058"/>
                </a:lnTo>
                <a:lnTo>
                  <a:pt x="1619" y="3054"/>
                </a:lnTo>
                <a:lnTo>
                  <a:pt x="1618" y="3054"/>
                </a:lnTo>
                <a:lnTo>
                  <a:pt x="1615" y="3052"/>
                </a:lnTo>
                <a:lnTo>
                  <a:pt x="1615" y="3052"/>
                </a:lnTo>
                <a:lnTo>
                  <a:pt x="1612" y="3049"/>
                </a:lnTo>
                <a:lnTo>
                  <a:pt x="1611" y="3049"/>
                </a:lnTo>
                <a:lnTo>
                  <a:pt x="1608" y="3047"/>
                </a:lnTo>
                <a:lnTo>
                  <a:pt x="1608" y="3046"/>
                </a:lnTo>
                <a:lnTo>
                  <a:pt x="1606" y="3044"/>
                </a:lnTo>
                <a:lnTo>
                  <a:pt x="1605" y="3043"/>
                </a:lnTo>
                <a:lnTo>
                  <a:pt x="1603" y="3041"/>
                </a:lnTo>
                <a:lnTo>
                  <a:pt x="1601" y="3039"/>
                </a:lnTo>
                <a:lnTo>
                  <a:pt x="1601" y="3039"/>
                </a:lnTo>
                <a:lnTo>
                  <a:pt x="11" y="919"/>
                </a:lnTo>
                <a:lnTo>
                  <a:pt x="11" y="919"/>
                </a:lnTo>
                <a:lnTo>
                  <a:pt x="9" y="916"/>
                </a:lnTo>
                <a:lnTo>
                  <a:pt x="8" y="914"/>
                </a:lnTo>
                <a:lnTo>
                  <a:pt x="6" y="910"/>
                </a:lnTo>
                <a:lnTo>
                  <a:pt x="5" y="908"/>
                </a:lnTo>
                <a:lnTo>
                  <a:pt x="4" y="906"/>
                </a:lnTo>
                <a:lnTo>
                  <a:pt x="3" y="903"/>
                </a:lnTo>
                <a:lnTo>
                  <a:pt x="2" y="901"/>
                </a:lnTo>
                <a:lnTo>
                  <a:pt x="2" y="898"/>
                </a:lnTo>
                <a:lnTo>
                  <a:pt x="1" y="895"/>
                </a:lnTo>
                <a:lnTo>
                  <a:pt x="1" y="891"/>
                </a:lnTo>
                <a:lnTo>
                  <a:pt x="0" y="889"/>
                </a:lnTo>
                <a:lnTo>
                  <a:pt x="0" y="884"/>
                </a:lnTo>
                <a:lnTo>
                  <a:pt x="0" y="883"/>
                </a:lnTo>
                <a:lnTo>
                  <a:pt x="0" y="882"/>
                </a:lnTo>
                <a:lnTo>
                  <a:pt x="0" y="879"/>
                </a:lnTo>
                <a:lnTo>
                  <a:pt x="1" y="876"/>
                </a:lnTo>
                <a:lnTo>
                  <a:pt x="1" y="873"/>
                </a:lnTo>
                <a:lnTo>
                  <a:pt x="2" y="870"/>
                </a:lnTo>
                <a:lnTo>
                  <a:pt x="2" y="868"/>
                </a:lnTo>
                <a:lnTo>
                  <a:pt x="3" y="865"/>
                </a:lnTo>
                <a:lnTo>
                  <a:pt x="4" y="864"/>
                </a:lnTo>
                <a:lnTo>
                  <a:pt x="5" y="860"/>
                </a:lnTo>
                <a:lnTo>
                  <a:pt x="6" y="859"/>
                </a:lnTo>
                <a:lnTo>
                  <a:pt x="7" y="855"/>
                </a:lnTo>
                <a:lnTo>
                  <a:pt x="8" y="853"/>
                </a:lnTo>
                <a:lnTo>
                  <a:pt x="10" y="850"/>
                </a:lnTo>
                <a:lnTo>
                  <a:pt x="11" y="849"/>
                </a:lnTo>
                <a:lnTo>
                  <a:pt x="14" y="846"/>
                </a:lnTo>
                <a:lnTo>
                  <a:pt x="17" y="842"/>
                </a:lnTo>
                <a:lnTo>
                  <a:pt x="842" y="18"/>
                </a:lnTo>
                <a:lnTo>
                  <a:pt x="853" y="10"/>
                </a:lnTo>
                <a:lnTo>
                  <a:pt x="866" y="3"/>
                </a:lnTo>
                <a:lnTo>
                  <a:pt x="866" y="3"/>
                </a:lnTo>
                <a:lnTo>
                  <a:pt x="872" y="1"/>
                </a:lnTo>
                <a:lnTo>
                  <a:pt x="873" y="1"/>
                </a:lnTo>
                <a:lnTo>
                  <a:pt x="877" y="1"/>
                </a:lnTo>
                <a:lnTo>
                  <a:pt x="88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p:txBody>
      </p:sp>
      <p:sp>
        <p:nvSpPr>
          <p:cNvPr id="386" name="Google Shape;386;p28"/>
          <p:cNvSpPr/>
          <p:nvPr/>
        </p:nvSpPr>
        <p:spPr>
          <a:xfrm>
            <a:off x="7610639" y="684266"/>
            <a:ext cx="815082" cy="865129"/>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38075" tIns="38075" rIns="38075" bIns="38075" anchor="ctr" anchorCtr="0">
            <a:noAutofit/>
          </a:bodyPr>
          <a:lstStyle/>
          <a:p>
            <a:pPr marL="0" marR="0" lvl="0" indent="0" algn="ctr" rtl="0">
              <a:lnSpc>
                <a:spcPct val="100000"/>
              </a:lnSpc>
              <a:spcBef>
                <a:spcPts val="0"/>
              </a:spcBef>
              <a:spcAft>
                <a:spcPts val="0"/>
              </a:spcAft>
              <a:buClr>
                <a:srgbClr val="000000"/>
              </a:buClr>
              <a:buSzPts val="2999"/>
              <a:buFont typeface="Arial"/>
              <a:buNone/>
            </a:pPr>
            <a:endParaRPr sz="2999" b="0" i="0" u="none" strike="noStrike" cap="none" dirty="0">
              <a:solidFill>
                <a:schemeClr val="accent1"/>
              </a:solidFill>
              <a:latin typeface="Open Sans"/>
              <a:ea typeface="Open Sans"/>
              <a:cs typeface="Open Sans"/>
              <a:sym typeface="Open Sans"/>
            </a:endParaRPr>
          </a:p>
        </p:txBody>
      </p:sp>
      <p:pic>
        <p:nvPicPr>
          <p:cNvPr id="387" name="Google Shape;387;p28"/>
          <p:cNvPicPr preferRelativeResize="0"/>
          <p:nvPr/>
        </p:nvPicPr>
        <p:blipFill rotWithShape="1">
          <a:blip r:embed="rId3">
            <a:alphaModFix/>
          </a:blip>
          <a:srcRect/>
          <a:stretch/>
        </p:blipFill>
        <p:spPr>
          <a:xfrm>
            <a:off x="422031" y="4624891"/>
            <a:ext cx="773113" cy="349447"/>
          </a:xfrm>
          <a:prstGeom prst="rect">
            <a:avLst/>
          </a:prstGeom>
          <a:noFill/>
          <a:ln>
            <a:noFill/>
          </a:ln>
        </p:spPr>
      </p:pic>
      <p:pic>
        <p:nvPicPr>
          <p:cNvPr id="388" name="Google Shape;388;p28" descr="Content Placeholder 8"/>
          <p:cNvPicPr preferRelativeResize="0"/>
          <p:nvPr/>
        </p:nvPicPr>
        <p:blipFill rotWithShape="1">
          <a:blip r:embed="rId4">
            <a:alphaModFix/>
          </a:blip>
          <a:srcRect l="39279" t="-38" r="12669" b="6290"/>
          <a:stretch/>
        </p:blipFill>
        <p:spPr>
          <a:xfrm>
            <a:off x="6195427" y="636635"/>
            <a:ext cx="2869690" cy="37299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Presenters</a:t>
            </a:r>
            <a:endParaRPr dirty="0"/>
          </a:p>
        </p:txBody>
      </p:sp>
      <p:sp>
        <p:nvSpPr>
          <p:cNvPr id="62" name="Google Shape;62;p11"/>
          <p:cNvSpPr txBox="1"/>
          <p:nvPr/>
        </p:nvSpPr>
        <p:spPr>
          <a:xfrm>
            <a:off x="7064053" y="3302545"/>
            <a:ext cx="2004320" cy="600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dirty="0">
                <a:solidFill>
                  <a:schemeClr val="accent3"/>
                </a:solidFill>
                <a:latin typeface="Open Sans"/>
                <a:ea typeface="Open Sans"/>
                <a:cs typeface="Open Sans"/>
                <a:sym typeface="Open Sans"/>
              </a:rPr>
              <a:t>Karen Elzey</a:t>
            </a:r>
            <a:br>
              <a:rPr lang="en-US" sz="1100" b="0" i="0" u="none" strike="noStrike" cap="none" dirty="0">
                <a:solidFill>
                  <a:srgbClr val="0070C0"/>
                </a:solidFill>
                <a:latin typeface="Open Sans"/>
                <a:ea typeface="Open Sans"/>
                <a:cs typeface="Open Sans"/>
                <a:sym typeface="Open Sans"/>
              </a:rPr>
            </a:br>
            <a:r>
              <a:rPr lang="en-US" sz="1000" b="0" i="0" u="none" strike="noStrike" cap="none" dirty="0">
                <a:solidFill>
                  <a:schemeClr val="dk1"/>
                </a:solidFill>
                <a:latin typeface="Open Sans"/>
                <a:ea typeface="Open Sans"/>
                <a:cs typeface="Open Sans"/>
                <a:sym typeface="Open Sans"/>
              </a:rPr>
              <a:t>Associate Executive Director, </a:t>
            </a:r>
            <a:endParaRPr dirty="0"/>
          </a:p>
          <a:p>
            <a:pPr marL="0" marR="0" lvl="0" indent="0" algn="l" rtl="0">
              <a:lnSpc>
                <a:spcPct val="100000"/>
              </a:lnSpc>
              <a:spcBef>
                <a:spcPts val="0"/>
              </a:spcBef>
              <a:spcAft>
                <a:spcPts val="0"/>
              </a:spcAft>
              <a:buNone/>
            </a:pPr>
            <a:r>
              <a:rPr lang="en-US" sz="1000" b="0" i="0" u="none" strike="noStrike" cap="none" dirty="0">
                <a:solidFill>
                  <a:schemeClr val="dk1"/>
                </a:solidFill>
                <a:latin typeface="Open Sans"/>
                <a:ea typeface="Open Sans"/>
                <a:cs typeface="Open Sans"/>
                <a:sym typeface="Open Sans"/>
              </a:rPr>
              <a:t>Workcred</a:t>
            </a:r>
            <a:endParaRPr sz="1000" b="0" i="0" u="none" strike="noStrike" cap="none" dirty="0">
              <a:solidFill>
                <a:schemeClr val="dk1"/>
              </a:solidFill>
              <a:latin typeface="Open Sans"/>
              <a:ea typeface="Open Sans"/>
              <a:cs typeface="Open Sans"/>
              <a:sym typeface="Open Sans"/>
            </a:endParaRPr>
          </a:p>
        </p:txBody>
      </p:sp>
      <p:pic>
        <p:nvPicPr>
          <p:cNvPr id="63" name="Google Shape;63;p11"/>
          <p:cNvPicPr preferRelativeResize="0"/>
          <p:nvPr/>
        </p:nvPicPr>
        <p:blipFill rotWithShape="1">
          <a:blip r:embed="rId3">
            <a:alphaModFix/>
          </a:blip>
          <a:srcRect/>
          <a:stretch/>
        </p:blipFill>
        <p:spPr>
          <a:xfrm>
            <a:off x="4925499" y="1253118"/>
            <a:ext cx="1457023" cy="1942697"/>
          </a:xfrm>
          <a:prstGeom prst="rect">
            <a:avLst/>
          </a:prstGeom>
          <a:noFill/>
          <a:ln>
            <a:noFill/>
          </a:ln>
        </p:spPr>
      </p:pic>
      <p:sp>
        <p:nvSpPr>
          <p:cNvPr id="64" name="Google Shape;64;p11"/>
          <p:cNvSpPr txBox="1"/>
          <p:nvPr/>
        </p:nvSpPr>
        <p:spPr>
          <a:xfrm>
            <a:off x="4840386" y="3302545"/>
            <a:ext cx="1886083" cy="600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dirty="0">
                <a:solidFill>
                  <a:schemeClr val="accent3"/>
                </a:solidFill>
                <a:latin typeface="Open Sans"/>
                <a:ea typeface="Open Sans"/>
                <a:cs typeface="Open Sans"/>
                <a:sym typeface="Open Sans"/>
              </a:rPr>
              <a:t>Roy Swift</a:t>
            </a:r>
            <a:br>
              <a:rPr lang="en-US" sz="1100" b="0" i="0" u="none" strike="noStrike" cap="none" dirty="0">
                <a:solidFill>
                  <a:schemeClr val="lt1"/>
                </a:solidFill>
                <a:latin typeface="Open Sans"/>
                <a:ea typeface="Open Sans"/>
                <a:cs typeface="Open Sans"/>
                <a:sym typeface="Open Sans"/>
              </a:rPr>
            </a:br>
            <a:r>
              <a:rPr lang="en-US" sz="1000" b="0" i="0" u="none" strike="noStrike" cap="none" dirty="0">
                <a:solidFill>
                  <a:schemeClr val="dk1"/>
                </a:solidFill>
                <a:latin typeface="Open Sans"/>
                <a:ea typeface="Open Sans"/>
                <a:cs typeface="Open Sans"/>
                <a:sym typeface="Open Sans"/>
              </a:rPr>
              <a:t>Executive Director, </a:t>
            </a:r>
            <a:br>
              <a:rPr lang="en-US" sz="1000" b="0" i="0" u="none" strike="noStrike" cap="none" dirty="0">
                <a:solidFill>
                  <a:schemeClr val="dk1"/>
                </a:solidFill>
                <a:latin typeface="Open Sans"/>
                <a:ea typeface="Open Sans"/>
                <a:cs typeface="Open Sans"/>
                <a:sym typeface="Open Sans"/>
              </a:rPr>
            </a:br>
            <a:r>
              <a:rPr lang="en-US" sz="1000" b="0" i="0" u="none" strike="noStrike" cap="none" dirty="0">
                <a:solidFill>
                  <a:schemeClr val="dk1"/>
                </a:solidFill>
                <a:latin typeface="Open Sans"/>
                <a:ea typeface="Open Sans"/>
                <a:cs typeface="Open Sans"/>
                <a:sym typeface="Open Sans"/>
              </a:rPr>
              <a:t>Workcred</a:t>
            </a:r>
            <a:endParaRPr sz="1000" b="0" i="0" u="none" strike="noStrike" cap="none" dirty="0">
              <a:solidFill>
                <a:schemeClr val="dk1"/>
              </a:solidFill>
              <a:latin typeface="Open Sans"/>
              <a:ea typeface="Open Sans"/>
              <a:cs typeface="Open Sans"/>
              <a:sym typeface="Open Sans"/>
            </a:endParaRPr>
          </a:p>
        </p:txBody>
      </p:sp>
      <p:sp>
        <p:nvSpPr>
          <p:cNvPr id="65" name="Google Shape;65;p11"/>
          <p:cNvSpPr txBox="1"/>
          <p:nvPr/>
        </p:nvSpPr>
        <p:spPr>
          <a:xfrm>
            <a:off x="2595421" y="3302545"/>
            <a:ext cx="1976579" cy="600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dirty="0">
                <a:solidFill>
                  <a:schemeClr val="accent3"/>
                </a:solidFill>
                <a:latin typeface="Open Sans"/>
                <a:ea typeface="Open Sans"/>
                <a:cs typeface="Open Sans"/>
                <a:sym typeface="Open Sans"/>
              </a:rPr>
              <a:t>Katrina Carter-Tellison</a:t>
            </a:r>
            <a:br>
              <a:rPr lang="en-US" sz="1100" b="0" i="0" u="none" strike="noStrike" cap="none" dirty="0">
                <a:solidFill>
                  <a:schemeClr val="lt1"/>
                </a:solidFill>
                <a:latin typeface="Open Sans"/>
                <a:ea typeface="Open Sans"/>
                <a:cs typeface="Open Sans"/>
                <a:sym typeface="Open Sans"/>
              </a:rPr>
            </a:br>
            <a:r>
              <a:rPr lang="en-US" sz="1000" b="0" i="0" u="none" strike="noStrike" cap="none" dirty="0">
                <a:solidFill>
                  <a:schemeClr val="dk1"/>
                </a:solidFill>
                <a:latin typeface="Open Sans"/>
                <a:ea typeface="Open Sans"/>
                <a:cs typeface="Open Sans"/>
                <a:sym typeface="Open Sans"/>
              </a:rPr>
              <a:t>Vice President for Academic Affairs, Lynn University</a:t>
            </a:r>
            <a:endParaRPr dirty="0"/>
          </a:p>
        </p:txBody>
      </p:sp>
      <p:sp>
        <p:nvSpPr>
          <p:cNvPr id="66" name="Google Shape;66;p11"/>
          <p:cNvSpPr txBox="1"/>
          <p:nvPr/>
        </p:nvSpPr>
        <p:spPr>
          <a:xfrm>
            <a:off x="366949" y="3284430"/>
            <a:ext cx="1768212" cy="6155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200" b="1" i="0" u="none" strike="noStrike" cap="none" dirty="0">
                <a:solidFill>
                  <a:schemeClr val="accent3"/>
                </a:solidFill>
                <a:latin typeface="Open Sans"/>
                <a:ea typeface="Open Sans"/>
                <a:cs typeface="Open Sans"/>
                <a:sym typeface="Open Sans"/>
              </a:rPr>
              <a:t>Brandon Busteed</a:t>
            </a:r>
            <a:br>
              <a:rPr lang="en-US" sz="1100" b="0" i="0" u="none" strike="noStrike" cap="none" dirty="0">
                <a:solidFill>
                  <a:schemeClr val="lt1"/>
                </a:solidFill>
                <a:latin typeface="Open Sans"/>
                <a:ea typeface="Open Sans"/>
                <a:cs typeface="Open Sans"/>
                <a:sym typeface="Open Sans"/>
              </a:rPr>
            </a:br>
            <a:r>
              <a:rPr lang="en-US" sz="1000" b="0" i="0" u="none" strike="noStrike" cap="none" dirty="0">
                <a:solidFill>
                  <a:schemeClr val="dk1"/>
                </a:solidFill>
                <a:latin typeface="Open Sans"/>
                <a:ea typeface="Open Sans"/>
                <a:cs typeface="Open Sans"/>
                <a:sym typeface="Open Sans"/>
              </a:rPr>
              <a:t>President, University Partners—Kaplan, Inc</a:t>
            </a:r>
            <a:r>
              <a:rPr lang="en-US" sz="1050" b="0" i="0" u="none" strike="noStrike" cap="none" dirty="0">
                <a:solidFill>
                  <a:schemeClr val="dk1"/>
                </a:solidFill>
                <a:latin typeface="Open Sans"/>
                <a:ea typeface="Open Sans"/>
                <a:cs typeface="Open Sans"/>
                <a:sym typeface="Open Sans"/>
              </a:rPr>
              <a:t>. </a:t>
            </a:r>
            <a:endParaRPr sz="900" b="0" i="0" u="none" strike="noStrike" cap="none" dirty="0">
              <a:solidFill>
                <a:schemeClr val="dk1"/>
              </a:solidFill>
              <a:latin typeface="Open Sans"/>
              <a:ea typeface="Open Sans"/>
              <a:cs typeface="Open Sans"/>
              <a:sym typeface="Open Sans"/>
            </a:endParaRPr>
          </a:p>
        </p:txBody>
      </p:sp>
      <p:pic>
        <p:nvPicPr>
          <p:cNvPr id="67" name="Google Shape;67;p11"/>
          <p:cNvPicPr preferRelativeResize="0"/>
          <p:nvPr/>
        </p:nvPicPr>
        <p:blipFill rotWithShape="1">
          <a:blip r:embed="rId4">
            <a:alphaModFix/>
          </a:blip>
          <a:srcRect/>
          <a:stretch/>
        </p:blipFill>
        <p:spPr>
          <a:xfrm>
            <a:off x="2679761" y="1253118"/>
            <a:ext cx="1469147" cy="1958863"/>
          </a:xfrm>
          <a:prstGeom prst="rect">
            <a:avLst/>
          </a:prstGeom>
          <a:noFill/>
          <a:ln>
            <a:noFill/>
          </a:ln>
        </p:spPr>
      </p:pic>
      <p:pic>
        <p:nvPicPr>
          <p:cNvPr id="68" name="Google Shape;68;p11"/>
          <p:cNvPicPr preferRelativeResize="0"/>
          <p:nvPr/>
        </p:nvPicPr>
        <p:blipFill rotWithShape="1">
          <a:blip r:embed="rId5">
            <a:alphaModFix/>
          </a:blip>
          <a:srcRect/>
          <a:stretch/>
        </p:blipFill>
        <p:spPr>
          <a:xfrm>
            <a:off x="446147" y="1253118"/>
            <a:ext cx="1457023" cy="1942697"/>
          </a:xfrm>
          <a:prstGeom prst="rect">
            <a:avLst/>
          </a:prstGeom>
          <a:noFill/>
          <a:ln>
            <a:noFill/>
          </a:ln>
        </p:spPr>
      </p:pic>
      <p:sp>
        <p:nvSpPr>
          <p:cNvPr id="69" name="Google Shape;69;p11"/>
          <p:cNvSpPr txBox="1"/>
          <p:nvPr/>
        </p:nvSpPr>
        <p:spPr>
          <a:xfrm>
            <a:off x="366949" y="3910144"/>
            <a:ext cx="1702484"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dirty="0">
                <a:solidFill>
                  <a:srgbClr val="000000"/>
                </a:solidFill>
                <a:latin typeface="Open Sans"/>
                <a:ea typeface="Open Sans"/>
                <a:cs typeface="Open Sans"/>
                <a:sym typeface="Open Sans"/>
              </a:rPr>
              <a:t>Brandon leads Kaplan’s work serving U.S. colleges and universities to help them adapt, grow, and thrive. Previously, Busteed was Global Head of Public Sector at Gallup.  </a:t>
            </a:r>
            <a:endParaRPr dirty="0"/>
          </a:p>
        </p:txBody>
      </p:sp>
      <p:sp>
        <p:nvSpPr>
          <p:cNvPr id="70" name="Google Shape;70;p11"/>
          <p:cNvSpPr txBox="1"/>
          <p:nvPr/>
        </p:nvSpPr>
        <p:spPr>
          <a:xfrm>
            <a:off x="2622011" y="3910144"/>
            <a:ext cx="1702484"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dirty="0">
                <a:solidFill>
                  <a:srgbClr val="000000"/>
                </a:solidFill>
                <a:latin typeface="Open Sans"/>
                <a:ea typeface="Open Sans"/>
                <a:cs typeface="Open Sans"/>
                <a:sym typeface="Open Sans"/>
              </a:rPr>
              <a:t>Katrina oversees curriculum, accreditation, faculty assessment and development, career services, international student services, and study abroad at Lynn University. </a:t>
            </a:r>
            <a:endParaRPr dirty="0"/>
          </a:p>
        </p:txBody>
      </p:sp>
      <p:sp>
        <p:nvSpPr>
          <p:cNvPr id="71" name="Google Shape;71;p11"/>
          <p:cNvSpPr txBox="1"/>
          <p:nvPr/>
        </p:nvSpPr>
        <p:spPr>
          <a:xfrm>
            <a:off x="4835821" y="3910144"/>
            <a:ext cx="1812486"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dirty="0">
                <a:solidFill>
                  <a:srgbClr val="000000"/>
                </a:solidFill>
                <a:latin typeface="Open Sans"/>
                <a:ea typeface="Open Sans"/>
                <a:cs typeface="Open Sans"/>
                <a:sym typeface="Open Sans"/>
              </a:rPr>
              <a:t>Roy is the executive director of Workcred, an affiliate of ANSI. Previously, he served as the chief workforce development officer and senior director of accreditation programs at ANSI.  </a:t>
            </a:r>
            <a:endParaRPr dirty="0"/>
          </a:p>
        </p:txBody>
      </p:sp>
      <p:sp>
        <p:nvSpPr>
          <p:cNvPr id="72" name="Google Shape;72;p11"/>
          <p:cNvSpPr/>
          <p:nvPr/>
        </p:nvSpPr>
        <p:spPr>
          <a:xfrm>
            <a:off x="7514580" y="4633877"/>
            <a:ext cx="1402538" cy="5096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73" name="Google Shape;73;p11"/>
          <p:cNvSpPr txBox="1"/>
          <p:nvPr/>
        </p:nvSpPr>
        <p:spPr>
          <a:xfrm>
            <a:off x="7104632" y="3910144"/>
            <a:ext cx="1672419"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800" b="0" i="0" u="none" strike="noStrike" cap="none" dirty="0">
                <a:solidFill>
                  <a:srgbClr val="000000"/>
                </a:solidFill>
                <a:latin typeface="Open Sans"/>
                <a:ea typeface="Open Sans"/>
                <a:cs typeface="Open Sans"/>
                <a:sym typeface="Open Sans"/>
              </a:rPr>
              <a:t>As associate executive director, Karen advances Workcred’s mission to strengthen workforce quality by improving the credentialing system, ensuring its relevance, and preparing its users.</a:t>
            </a:r>
            <a:endParaRPr dirty="0"/>
          </a:p>
        </p:txBody>
      </p:sp>
      <p:pic>
        <p:nvPicPr>
          <p:cNvPr id="16" name="Picture 15">
            <a:extLst>
              <a:ext uri="{FF2B5EF4-FFF2-40B4-BE49-F238E27FC236}">
                <a16:creationId xmlns:a16="http://schemas.microsoft.com/office/drawing/2014/main" id="{905DED9A-B802-7445-AF9E-E9DCACACF376}"/>
              </a:ext>
            </a:extLst>
          </p:cNvPr>
          <p:cNvPicPr>
            <a:picLocks noChangeAspect="1"/>
          </p:cNvPicPr>
          <p:nvPr/>
        </p:nvPicPr>
        <p:blipFill rotWithShape="1">
          <a:blip r:embed="rId6"/>
          <a:srcRect t="14293" r="14343"/>
          <a:stretch/>
        </p:blipFill>
        <p:spPr>
          <a:xfrm rot="5400000">
            <a:off x="6917517" y="1482387"/>
            <a:ext cx="1936211" cy="14530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Core Curriculum: </a:t>
            </a:r>
            <a:br>
              <a:rPr lang="en-US" dirty="0"/>
            </a:br>
            <a:r>
              <a:rPr lang="en-US" dirty="0"/>
              <a:t>The Dialogues</a:t>
            </a:r>
            <a:endParaRPr dirty="0"/>
          </a:p>
        </p:txBody>
      </p:sp>
      <p:sp>
        <p:nvSpPr>
          <p:cNvPr id="394" name="Google Shape;394;p29"/>
          <p:cNvSpPr txBox="1">
            <a:spLocks noGrp="1"/>
          </p:cNvSpPr>
          <p:nvPr>
            <p:ph type="sldNum" idx="12"/>
          </p:nvPr>
        </p:nvSpPr>
        <p:spPr>
          <a:xfrm>
            <a:off x="0" y="4908275"/>
            <a:ext cx="384048"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20</a:t>
            </a:fld>
            <a:endParaRPr dirty="0"/>
          </a:p>
        </p:txBody>
      </p:sp>
      <p:sp>
        <p:nvSpPr>
          <p:cNvPr id="395" name="Google Shape;395;p29"/>
          <p:cNvSpPr txBox="1">
            <a:spLocks noGrp="1"/>
          </p:cNvSpPr>
          <p:nvPr>
            <p:ph type="body" idx="1"/>
          </p:nvPr>
        </p:nvSpPr>
        <p:spPr>
          <a:xfrm>
            <a:off x="311700" y="1603866"/>
            <a:ext cx="4133164" cy="3617883"/>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dirty="0"/>
              <a:t>Launched interdisciplinary core curriculum in Fall 2008 </a:t>
            </a:r>
            <a:endParaRPr dirty="0"/>
          </a:p>
          <a:p>
            <a:pPr marL="457200" lvl="0" indent="-228600" algn="l"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dirty="0"/>
              <a:t>Reverse Design</a:t>
            </a:r>
            <a:r>
              <a:rPr lang="en-US" sz="1000" dirty="0">
                <a:solidFill>
                  <a:schemeClr val="dk1"/>
                </a:solidFill>
              </a:rPr>
              <a:t>—</a:t>
            </a:r>
            <a:r>
              <a:rPr lang="en-US" dirty="0"/>
              <a:t>focus on “what students need to know” and “be able to do”</a:t>
            </a:r>
            <a:endParaRPr dirty="0"/>
          </a:p>
          <a:p>
            <a:pPr marL="457200" lvl="0" indent="-228600" algn="l"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dirty="0"/>
              <a:t>Embedded essential skills</a:t>
            </a:r>
            <a:endParaRPr dirty="0"/>
          </a:p>
          <a:p>
            <a:pPr marL="457200" lvl="0" indent="-228600" algn="l" rtl="0">
              <a:lnSpc>
                <a:spcPct val="115000"/>
              </a:lnSpc>
              <a:spcBef>
                <a:spcPts val="0"/>
              </a:spcBef>
              <a:spcAft>
                <a:spcPts val="0"/>
              </a:spcAft>
              <a:buSzPts val="1400"/>
              <a:buNone/>
            </a:pPr>
            <a:endParaRPr dirty="0"/>
          </a:p>
        </p:txBody>
      </p:sp>
      <p:sp>
        <p:nvSpPr>
          <p:cNvPr id="396" name="Google Shape;396;p29"/>
          <p:cNvSpPr/>
          <p:nvPr/>
        </p:nvSpPr>
        <p:spPr>
          <a:xfrm rot="1086944">
            <a:off x="7715314" y="294711"/>
            <a:ext cx="832339" cy="773882"/>
          </a:xfrm>
          <a:custGeom>
            <a:avLst/>
            <a:gdLst/>
            <a:ahLst/>
            <a:cxnLst/>
            <a:rect l="l" t="t" r="r" b="b"/>
            <a:pathLst>
              <a:path w="3297" h="3063" extrusionOk="0">
                <a:moveTo>
                  <a:pt x="2456" y="943"/>
                </a:moveTo>
                <a:lnTo>
                  <a:pt x="1838" y="2653"/>
                </a:lnTo>
                <a:lnTo>
                  <a:pt x="3121" y="943"/>
                </a:lnTo>
                <a:lnTo>
                  <a:pt x="2456" y="943"/>
                </a:lnTo>
                <a:close/>
                <a:moveTo>
                  <a:pt x="967" y="943"/>
                </a:moveTo>
                <a:lnTo>
                  <a:pt x="1649" y="2830"/>
                </a:lnTo>
                <a:lnTo>
                  <a:pt x="2330" y="943"/>
                </a:lnTo>
                <a:lnTo>
                  <a:pt x="967" y="943"/>
                </a:lnTo>
                <a:close/>
                <a:moveTo>
                  <a:pt x="176" y="943"/>
                </a:moveTo>
                <a:lnTo>
                  <a:pt x="1459" y="2653"/>
                </a:lnTo>
                <a:lnTo>
                  <a:pt x="842" y="943"/>
                </a:lnTo>
                <a:lnTo>
                  <a:pt x="176" y="943"/>
                </a:lnTo>
                <a:close/>
                <a:moveTo>
                  <a:pt x="2473" y="201"/>
                </a:moveTo>
                <a:lnTo>
                  <a:pt x="2473" y="825"/>
                </a:lnTo>
                <a:lnTo>
                  <a:pt x="3096" y="825"/>
                </a:lnTo>
                <a:lnTo>
                  <a:pt x="2473" y="201"/>
                </a:lnTo>
                <a:close/>
                <a:moveTo>
                  <a:pt x="824" y="201"/>
                </a:moveTo>
                <a:lnTo>
                  <a:pt x="201" y="825"/>
                </a:lnTo>
                <a:lnTo>
                  <a:pt x="824" y="825"/>
                </a:lnTo>
                <a:lnTo>
                  <a:pt x="824" y="201"/>
                </a:lnTo>
                <a:close/>
                <a:moveTo>
                  <a:pt x="1649" y="146"/>
                </a:moveTo>
                <a:lnTo>
                  <a:pt x="1018" y="825"/>
                </a:lnTo>
                <a:lnTo>
                  <a:pt x="2279" y="825"/>
                </a:lnTo>
                <a:lnTo>
                  <a:pt x="1649" y="146"/>
                </a:lnTo>
                <a:close/>
                <a:moveTo>
                  <a:pt x="1784" y="118"/>
                </a:moveTo>
                <a:lnTo>
                  <a:pt x="2355" y="734"/>
                </a:lnTo>
                <a:lnTo>
                  <a:pt x="2355" y="118"/>
                </a:lnTo>
                <a:lnTo>
                  <a:pt x="1784" y="118"/>
                </a:lnTo>
                <a:close/>
                <a:moveTo>
                  <a:pt x="942" y="118"/>
                </a:moveTo>
                <a:lnTo>
                  <a:pt x="942" y="734"/>
                </a:lnTo>
                <a:lnTo>
                  <a:pt x="1513" y="118"/>
                </a:lnTo>
                <a:lnTo>
                  <a:pt x="942" y="118"/>
                </a:lnTo>
                <a:close/>
                <a:moveTo>
                  <a:pt x="883" y="0"/>
                </a:moveTo>
                <a:lnTo>
                  <a:pt x="2414" y="0"/>
                </a:lnTo>
                <a:lnTo>
                  <a:pt x="2420" y="1"/>
                </a:lnTo>
                <a:lnTo>
                  <a:pt x="2425" y="1"/>
                </a:lnTo>
                <a:lnTo>
                  <a:pt x="2426" y="1"/>
                </a:lnTo>
                <a:lnTo>
                  <a:pt x="2431" y="3"/>
                </a:lnTo>
                <a:lnTo>
                  <a:pt x="2432" y="3"/>
                </a:lnTo>
                <a:lnTo>
                  <a:pt x="2444" y="10"/>
                </a:lnTo>
                <a:lnTo>
                  <a:pt x="2456" y="18"/>
                </a:lnTo>
                <a:lnTo>
                  <a:pt x="3280" y="842"/>
                </a:lnTo>
                <a:lnTo>
                  <a:pt x="3283" y="846"/>
                </a:lnTo>
                <a:lnTo>
                  <a:pt x="3286" y="849"/>
                </a:lnTo>
                <a:lnTo>
                  <a:pt x="3287" y="850"/>
                </a:lnTo>
                <a:lnTo>
                  <a:pt x="3289" y="853"/>
                </a:lnTo>
                <a:lnTo>
                  <a:pt x="3290" y="855"/>
                </a:lnTo>
                <a:lnTo>
                  <a:pt x="3291" y="859"/>
                </a:lnTo>
                <a:lnTo>
                  <a:pt x="3292" y="860"/>
                </a:lnTo>
                <a:lnTo>
                  <a:pt x="3293" y="864"/>
                </a:lnTo>
                <a:lnTo>
                  <a:pt x="3294" y="865"/>
                </a:lnTo>
                <a:lnTo>
                  <a:pt x="3295" y="868"/>
                </a:lnTo>
                <a:lnTo>
                  <a:pt x="3295" y="870"/>
                </a:lnTo>
                <a:lnTo>
                  <a:pt x="3296" y="873"/>
                </a:lnTo>
                <a:lnTo>
                  <a:pt x="3296" y="876"/>
                </a:lnTo>
                <a:lnTo>
                  <a:pt x="3297" y="879"/>
                </a:lnTo>
                <a:lnTo>
                  <a:pt x="3297" y="882"/>
                </a:lnTo>
                <a:lnTo>
                  <a:pt x="3297" y="883"/>
                </a:lnTo>
                <a:lnTo>
                  <a:pt x="3297" y="884"/>
                </a:lnTo>
                <a:lnTo>
                  <a:pt x="3297" y="889"/>
                </a:lnTo>
                <a:lnTo>
                  <a:pt x="3297" y="891"/>
                </a:lnTo>
                <a:lnTo>
                  <a:pt x="3296" y="895"/>
                </a:lnTo>
                <a:lnTo>
                  <a:pt x="3295" y="898"/>
                </a:lnTo>
                <a:lnTo>
                  <a:pt x="3295" y="901"/>
                </a:lnTo>
                <a:lnTo>
                  <a:pt x="3294" y="903"/>
                </a:lnTo>
                <a:lnTo>
                  <a:pt x="3293" y="906"/>
                </a:lnTo>
                <a:lnTo>
                  <a:pt x="3292" y="908"/>
                </a:lnTo>
                <a:lnTo>
                  <a:pt x="3291" y="910"/>
                </a:lnTo>
                <a:lnTo>
                  <a:pt x="3289" y="914"/>
                </a:lnTo>
                <a:lnTo>
                  <a:pt x="3288" y="916"/>
                </a:lnTo>
                <a:lnTo>
                  <a:pt x="3286" y="919"/>
                </a:lnTo>
                <a:lnTo>
                  <a:pt x="3286" y="919"/>
                </a:lnTo>
                <a:lnTo>
                  <a:pt x="1696" y="3039"/>
                </a:lnTo>
                <a:lnTo>
                  <a:pt x="1696" y="3039"/>
                </a:lnTo>
                <a:lnTo>
                  <a:pt x="1695" y="3041"/>
                </a:lnTo>
                <a:lnTo>
                  <a:pt x="1693" y="3043"/>
                </a:lnTo>
                <a:lnTo>
                  <a:pt x="1692" y="3044"/>
                </a:lnTo>
                <a:lnTo>
                  <a:pt x="1690" y="3046"/>
                </a:lnTo>
                <a:lnTo>
                  <a:pt x="1690" y="3047"/>
                </a:lnTo>
                <a:lnTo>
                  <a:pt x="1686" y="3049"/>
                </a:lnTo>
                <a:lnTo>
                  <a:pt x="1685" y="3049"/>
                </a:lnTo>
                <a:lnTo>
                  <a:pt x="1682" y="3052"/>
                </a:lnTo>
                <a:lnTo>
                  <a:pt x="1682" y="3052"/>
                </a:lnTo>
                <a:lnTo>
                  <a:pt x="1679" y="3054"/>
                </a:lnTo>
                <a:lnTo>
                  <a:pt x="1678" y="3054"/>
                </a:lnTo>
                <a:lnTo>
                  <a:pt x="1671" y="3058"/>
                </a:lnTo>
                <a:lnTo>
                  <a:pt x="1670" y="3058"/>
                </a:lnTo>
                <a:lnTo>
                  <a:pt x="1667" y="3059"/>
                </a:lnTo>
                <a:lnTo>
                  <a:pt x="1666" y="3059"/>
                </a:lnTo>
                <a:lnTo>
                  <a:pt x="1663" y="3061"/>
                </a:lnTo>
                <a:lnTo>
                  <a:pt x="1663" y="3061"/>
                </a:lnTo>
                <a:lnTo>
                  <a:pt x="1657" y="3061"/>
                </a:lnTo>
                <a:lnTo>
                  <a:pt x="1657" y="3061"/>
                </a:lnTo>
                <a:lnTo>
                  <a:pt x="1654" y="3063"/>
                </a:lnTo>
                <a:lnTo>
                  <a:pt x="1653" y="3063"/>
                </a:lnTo>
                <a:lnTo>
                  <a:pt x="1649" y="3063"/>
                </a:lnTo>
                <a:lnTo>
                  <a:pt x="1645" y="3063"/>
                </a:lnTo>
                <a:lnTo>
                  <a:pt x="1643" y="3063"/>
                </a:lnTo>
                <a:lnTo>
                  <a:pt x="1640" y="3061"/>
                </a:lnTo>
                <a:lnTo>
                  <a:pt x="1639" y="3061"/>
                </a:lnTo>
                <a:lnTo>
                  <a:pt x="1635" y="3061"/>
                </a:lnTo>
                <a:lnTo>
                  <a:pt x="1635" y="3061"/>
                </a:lnTo>
                <a:lnTo>
                  <a:pt x="1632" y="3059"/>
                </a:lnTo>
                <a:lnTo>
                  <a:pt x="1631" y="3059"/>
                </a:lnTo>
                <a:lnTo>
                  <a:pt x="1627" y="3058"/>
                </a:lnTo>
                <a:lnTo>
                  <a:pt x="1626" y="3058"/>
                </a:lnTo>
                <a:lnTo>
                  <a:pt x="1619" y="3054"/>
                </a:lnTo>
                <a:lnTo>
                  <a:pt x="1618" y="3054"/>
                </a:lnTo>
                <a:lnTo>
                  <a:pt x="1615" y="3052"/>
                </a:lnTo>
                <a:lnTo>
                  <a:pt x="1615" y="3052"/>
                </a:lnTo>
                <a:lnTo>
                  <a:pt x="1612" y="3049"/>
                </a:lnTo>
                <a:lnTo>
                  <a:pt x="1611" y="3049"/>
                </a:lnTo>
                <a:lnTo>
                  <a:pt x="1608" y="3047"/>
                </a:lnTo>
                <a:lnTo>
                  <a:pt x="1608" y="3046"/>
                </a:lnTo>
                <a:lnTo>
                  <a:pt x="1606" y="3044"/>
                </a:lnTo>
                <a:lnTo>
                  <a:pt x="1605" y="3043"/>
                </a:lnTo>
                <a:lnTo>
                  <a:pt x="1603" y="3041"/>
                </a:lnTo>
                <a:lnTo>
                  <a:pt x="1601" y="3039"/>
                </a:lnTo>
                <a:lnTo>
                  <a:pt x="1601" y="3039"/>
                </a:lnTo>
                <a:lnTo>
                  <a:pt x="11" y="919"/>
                </a:lnTo>
                <a:lnTo>
                  <a:pt x="11" y="919"/>
                </a:lnTo>
                <a:lnTo>
                  <a:pt x="9" y="916"/>
                </a:lnTo>
                <a:lnTo>
                  <a:pt x="8" y="914"/>
                </a:lnTo>
                <a:lnTo>
                  <a:pt x="6" y="910"/>
                </a:lnTo>
                <a:lnTo>
                  <a:pt x="5" y="908"/>
                </a:lnTo>
                <a:lnTo>
                  <a:pt x="4" y="906"/>
                </a:lnTo>
                <a:lnTo>
                  <a:pt x="3" y="903"/>
                </a:lnTo>
                <a:lnTo>
                  <a:pt x="2" y="901"/>
                </a:lnTo>
                <a:lnTo>
                  <a:pt x="2" y="898"/>
                </a:lnTo>
                <a:lnTo>
                  <a:pt x="1" y="895"/>
                </a:lnTo>
                <a:lnTo>
                  <a:pt x="1" y="891"/>
                </a:lnTo>
                <a:lnTo>
                  <a:pt x="0" y="889"/>
                </a:lnTo>
                <a:lnTo>
                  <a:pt x="0" y="884"/>
                </a:lnTo>
                <a:lnTo>
                  <a:pt x="0" y="883"/>
                </a:lnTo>
                <a:lnTo>
                  <a:pt x="0" y="882"/>
                </a:lnTo>
                <a:lnTo>
                  <a:pt x="0" y="879"/>
                </a:lnTo>
                <a:lnTo>
                  <a:pt x="1" y="876"/>
                </a:lnTo>
                <a:lnTo>
                  <a:pt x="1" y="873"/>
                </a:lnTo>
                <a:lnTo>
                  <a:pt x="2" y="870"/>
                </a:lnTo>
                <a:lnTo>
                  <a:pt x="2" y="868"/>
                </a:lnTo>
                <a:lnTo>
                  <a:pt x="3" y="865"/>
                </a:lnTo>
                <a:lnTo>
                  <a:pt x="4" y="864"/>
                </a:lnTo>
                <a:lnTo>
                  <a:pt x="5" y="860"/>
                </a:lnTo>
                <a:lnTo>
                  <a:pt x="6" y="859"/>
                </a:lnTo>
                <a:lnTo>
                  <a:pt x="7" y="855"/>
                </a:lnTo>
                <a:lnTo>
                  <a:pt x="8" y="853"/>
                </a:lnTo>
                <a:lnTo>
                  <a:pt x="10" y="850"/>
                </a:lnTo>
                <a:lnTo>
                  <a:pt x="11" y="849"/>
                </a:lnTo>
                <a:lnTo>
                  <a:pt x="14" y="846"/>
                </a:lnTo>
                <a:lnTo>
                  <a:pt x="17" y="842"/>
                </a:lnTo>
                <a:lnTo>
                  <a:pt x="842" y="18"/>
                </a:lnTo>
                <a:lnTo>
                  <a:pt x="853" y="10"/>
                </a:lnTo>
                <a:lnTo>
                  <a:pt x="866" y="3"/>
                </a:lnTo>
                <a:lnTo>
                  <a:pt x="866" y="3"/>
                </a:lnTo>
                <a:lnTo>
                  <a:pt x="872" y="1"/>
                </a:lnTo>
                <a:lnTo>
                  <a:pt x="873" y="1"/>
                </a:lnTo>
                <a:lnTo>
                  <a:pt x="877" y="1"/>
                </a:lnTo>
                <a:lnTo>
                  <a:pt x="88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p:txBody>
      </p:sp>
      <p:sp>
        <p:nvSpPr>
          <p:cNvPr id="397" name="Google Shape;397;p29"/>
          <p:cNvSpPr/>
          <p:nvPr/>
        </p:nvSpPr>
        <p:spPr>
          <a:xfrm>
            <a:off x="7610639" y="684266"/>
            <a:ext cx="815082" cy="865129"/>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38075" tIns="38075" rIns="38075" bIns="38075" anchor="ctr" anchorCtr="0">
            <a:noAutofit/>
          </a:bodyPr>
          <a:lstStyle/>
          <a:p>
            <a:pPr marL="0" marR="0" lvl="0" indent="0" algn="ctr" rtl="0">
              <a:lnSpc>
                <a:spcPct val="100000"/>
              </a:lnSpc>
              <a:spcBef>
                <a:spcPts val="0"/>
              </a:spcBef>
              <a:spcAft>
                <a:spcPts val="0"/>
              </a:spcAft>
              <a:buClr>
                <a:srgbClr val="000000"/>
              </a:buClr>
              <a:buSzPts val="2999"/>
              <a:buFont typeface="Arial"/>
              <a:buNone/>
            </a:pPr>
            <a:endParaRPr sz="2999" b="0" i="0" u="none" strike="noStrike" cap="none" dirty="0">
              <a:solidFill>
                <a:schemeClr val="accent1"/>
              </a:solidFill>
              <a:latin typeface="Open Sans"/>
              <a:ea typeface="Open Sans"/>
              <a:cs typeface="Open Sans"/>
              <a:sym typeface="Open Sans"/>
            </a:endParaRPr>
          </a:p>
        </p:txBody>
      </p:sp>
      <p:pic>
        <p:nvPicPr>
          <p:cNvPr id="398" name="Google Shape;398;p29"/>
          <p:cNvPicPr preferRelativeResize="0"/>
          <p:nvPr/>
        </p:nvPicPr>
        <p:blipFill rotWithShape="1">
          <a:blip r:embed="rId3">
            <a:alphaModFix/>
          </a:blip>
          <a:srcRect/>
          <a:stretch/>
        </p:blipFill>
        <p:spPr>
          <a:xfrm>
            <a:off x="422031" y="4624891"/>
            <a:ext cx="773113" cy="349447"/>
          </a:xfrm>
          <a:prstGeom prst="rect">
            <a:avLst/>
          </a:prstGeom>
          <a:noFill/>
          <a:ln>
            <a:noFill/>
          </a:ln>
        </p:spPr>
      </p:pic>
      <p:grpSp>
        <p:nvGrpSpPr>
          <p:cNvPr id="399" name="Google Shape;399;p29"/>
          <p:cNvGrpSpPr/>
          <p:nvPr/>
        </p:nvGrpSpPr>
        <p:grpSpPr>
          <a:xfrm>
            <a:off x="4650883" y="636635"/>
            <a:ext cx="4414234" cy="3729994"/>
            <a:chOff x="4835830" y="420475"/>
            <a:chExt cx="7042577" cy="5950924"/>
          </a:xfrm>
        </p:grpSpPr>
        <p:grpSp>
          <p:nvGrpSpPr>
            <p:cNvPr id="400" name="Google Shape;400;p29"/>
            <p:cNvGrpSpPr/>
            <p:nvPr/>
          </p:nvGrpSpPr>
          <p:grpSpPr>
            <a:xfrm>
              <a:off x="4835830" y="420475"/>
              <a:ext cx="3378322" cy="2816353"/>
              <a:chOff x="0" y="0"/>
              <a:chExt cx="3793403" cy="3132498"/>
            </a:xfrm>
          </p:grpSpPr>
          <p:sp>
            <p:nvSpPr>
              <p:cNvPr id="401" name="Google Shape;401;p29"/>
              <p:cNvSpPr/>
              <p:nvPr/>
            </p:nvSpPr>
            <p:spPr>
              <a:xfrm>
                <a:off x="0" y="0"/>
                <a:ext cx="3793403" cy="3132498"/>
              </a:xfrm>
              <a:prstGeom prst="rect">
                <a:avLst/>
              </a:prstGeom>
              <a:solidFill>
                <a:srgbClr val="A6E29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02" name="Google Shape;402;p29" descr="image30.jpeg"/>
              <p:cNvPicPr preferRelativeResize="0"/>
              <p:nvPr/>
            </p:nvPicPr>
            <p:blipFill rotWithShape="1">
              <a:blip r:embed="rId4">
                <a:alphaModFix/>
              </a:blip>
              <a:srcRect/>
              <a:stretch/>
            </p:blipFill>
            <p:spPr>
              <a:xfrm>
                <a:off x="0" y="0"/>
                <a:ext cx="3793403" cy="3132498"/>
              </a:xfrm>
              <a:prstGeom prst="rect">
                <a:avLst/>
              </a:prstGeom>
              <a:noFill/>
              <a:ln>
                <a:noFill/>
              </a:ln>
            </p:spPr>
          </p:pic>
        </p:grpSp>
        <p:grpSp>
          <p:nvGrpSpPr>
            <p:cNvPr id="403" name="Google Shape;403;p29"/>
            <p:cNvGrpSpPr/>
            <p:nvPr/>
          </p:nvGrpSpPr>
          <p:grpSpPr>
            <a:xfrm>
              <a:off x="8502159" y="3555046"/>
              <a:ext cx="3376248" cy="2816353"/>
              <a:chOff x="0" y="0"/>
              <a:chExt cx="3793403" cy="3132498"/>
            </a:xfrm>
          </p:grpSpPr>
          <p:sp>
            <p:nvSpPr>
              <p:cNvPr id="404" name="Google Shape;404;p29"/>
              <p:cNvSpPr/>
              <p:nvPr/>
            </p:nvSpPr>
            <p:spPr>
              <a:xfrm>
                <a:off x="0" y="0"/>
                <a:ext cx="3793403" cy="3132498"/>
              </a:xfrm>
              <a:prstGeom prst="rect">
                <a:avLst/>
              </a:prstGeom>
              <a:solidFill>
                <a:srgbClr val="A6E29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05" name="Google Shape;405;p29" descr="image27.jpeg"/>
              <p:cNvPicPr preferRelativeResize="0"/>
              <p:nvPr/>
            </p:nvPicPr>
            <p:blipFill rotWithShape="1">
              <a:blip r:embed="rId5">
                <a:alphaModFix/>
              </a:blip>
              <a:srcRect/>
              <a:stretch/>
            </p:blipFill>
            <p:spPr>
              <a:xfrm>
                <a:off x="0" y="0"/>
                <a:ext cx="3793403" cy="3132498"/>
              </a:xfrm>
              <a:prstGeom prst="rect">
                <a:avLst/>
              </a:prstGeom>
              <a:noFill/>
              <a:ln>
                <a:noFill/>
              </a:ln>
            </p:spPr>
          </p:pic>
        </p:grpSp>
        <p:pic>
          <p:nvPicPr>
            <p:cNvPr id="406" name="Google Shape;406;p29"/>
            <p:cNvPicPr preferRelativeResize="0"/>
            <p:nvPr/>
          </p:nvPicPr>
          <p:blipFill rotWithShape="1">
            <a:blip r:embed="rId6">
              <a:alphaModFix/>
            </a:blip>
            <a:srcRect l="16486" r="16486"/>
            <a:stretch/>
          </p:blipFill>
          <p:spPr>
            <a:xfrm>
              <a:off x="4846701" y="3555046"/>
              <a:ext cx="3367450" cy="2816352"/>
            </a:xfrm>
            <a:prstGeom prst="rect">
              <a:avLst/>
            </a:prstGeom>
            <a:noFill/>
            <a:ln>
              <a:noFill/>
            </a:ln>
          </p:spPr>
        </p:pic>
        <p:pic>
          <p:nvPicPr>
            <p:cNvPr id="407" name="Google Shape;407;p29"/>
            <p:cNvPicPr preferRelativeResize="0"/>
            <p:nvPr/>
          </p:nvPicPr>
          <p:blipFill rotWithShape="1">
            <a:blip r:embed="rId7">
              <a:alphaModFix/>
            </a:blip>
            <a:srcRect/>
            <a:stretch/>
          </p:blipFill>
          <p:spPr>
            <a:xfrm>
              <a:off x="8502159" y="420475"/>
              <a:ext cx="3365384" cy="2816352"/>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Essential Skills?</a:t>
            </a:r>
            <a:br>
              <a:rPr lang="en-US" dirty="0"/>
            </a:br>
            <a:r>
              <a:rPr lang="en-US" dirty="0"/>
              <a:t>Degree + Credegree</a:t>
            </a:r>
            <a:endParaRPr dirty="0"/>
          </a:p>
        </p:txBody>
      </p:sp>
      <p:sp>
        <p:nvSpPr>
          <p:cNvPr id="413" name="Google Shape;413;p30"/>
          <p:cNvSpPr txBox="1">
            <a:spLocks noGrp="1"/>
          </p:cNvSpPr>
          <p:nvPr>
            <p:ph type="sldNum" idx="12"/>
          </p:nvPr>
        </p:nvSpPr>
        <p:spPr>
          <a:xfrm>
            <a:off x="0" y="4908275"/>
            <a:ext cx="384048"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21</a:t>
            </a:fld>
            <a:endParaRPr dirty="0"/>
          </a:p>
        </p:txBody>
      </p:sp>
      <p:sp>
        <p:nvSpPr>
          <p:cNvPr id="414" name="Google Shape;414;p30"/>
          <p:cNvSpPr txBox="1">
            <a:spLocks noGrp="1"/>
          </p:cNvSpPr>
          <p:nvPr>
            <p:ph type="body" idx="1"/>
          </p:nvPr>
        </p:nvSpPr>
        <p:spPr>
          <a:xfrm>
            <a:off x="311700" y="1603866"/>
            <a:ext cx="4133164" cy="3617883"/>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dirty="0"/>
              <a:t>What should go across the curriculum?</a:t>
            </a:r>
            <a:endParaRPr dirty="0"/>
          </a:p>
          <a:p>
            <a:pPr marL="457200" lvl="0" indent="-228600" algn="l"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dirty="0"/>
              <a:t>What can be embedded in the majors?</a:t>
            </a:r>
            <a:endParaRPr dirty="0"/>
          </a:p>
        </p:txBody>
      </p:sp>
      <p:sp>
        <p:nvSpPr>
          <p:cNvPr id="415" name="Google Shape;415;p30"/>
          <p:cNvSpPr/>
          <p:nvPr/>
        </p:nvSpPr>
        <p:spPr>
          <a:xfrm rot="1086944">
            <a:off x="7715314" y="294711"/>
            <a:ext cx="832339" cy="773882"/>
          </a:xfrm>
          <a:custGeom>
            <a:avLst/>
            <a:gdLst/>
            <a:ahLst/>
            <a:cxnLst/>
            <a:rect l="l" t="t" r="r" b="b"/>
            <a:pathLst>
              <a:path w="3297" h="3063" extrusionOk="0">
                <a:moveTo>
                  <a:pt x="2456" y="943"/>
                </a:moveTo>
                <a:lnTo>
                  <a:pt x="1838" y="2653"/>
                </a:lnTo>
                <a:lnTo>
                  <a:pt x="3121" y="943"/>
                </a:lnTo>
                <a:lnTo>
                  <a:pt x="2456" y="943"/>
                </a:lnTo>
                <a:close/>
                <a:moveTo>
                  <a:pt x="967" y="943"/>
                </a:moveTo>
                <a:lnTo>
                  <a:pt x="1649" y="2830"/>
                </a:lnTo>
                <a:lnTo>
                  <a:pt x="2330" y="943"/>
                </a:lnTo>
                <a:lnTo>
                  <a:pt x="967" y="943"/>
                </a:lnTo>
                <a:close/>
                <a:moveTo>
                  <a:pt x="176" y="943"/>
                </a:moveTo>
                <a:lnTo>
                  <a:pt x="1459" y="2653"/>
                </a:lnTo>
                <a:lnTo>
                  <a:pt x="842" y="943"/>
                </a:lnTo>
                <a:lnTo>
                  <a:pt x="176" y="943"/>
                </a:lnTo>
                <a:close/>
                <a:moveTo>
                  <a:pt x="2473" y="201"/>
                </a:moveTo>
                <a:lnTo>
                  <a:pt x="2473" y="825"/>
                </a:lnTo>
                <a:lnTo>
                  <a:pt x="3096" y="825"/>
                </a:lnTo>
                <a:lnTo>
                  <a:pt x="2473" y="201"/>
                </a:lnTo>
                <a:close/>
                <a:moveTo>
                  <a:pt x="824" y="201"/>
                </a:moveTo>
                <a:lnTo>
                  <a:pt x="201" y="825"/>
                </a:lnTo>
                <a:lnTo>
                  <a:pt x="824" y="825"/>
                </a:lnTo>
                <a:lnTo>
                  <a:pt x="824" y="201"/>
                </a:lnTo>
                <a:close/>
                <a:moveTo>
                  <a:pt x="1649" y="146"/>
                </a:moveTo>
                <a:lnTo>
                  <a:pt x="1018" y="825"/>
                </a:lnTo>
                <a:lnTo>
                  <a:pt x="2279" y="825"/>
                </a:lnTo>
                <a:lnTo>
                  <a:pt x="1649" y="146"/>
                </a:lnTo>
                <a:close/>
                <a:moveTo>
                  <a:pt x="1784" y="118"/>
                </a:moveTo>
                <a:lnTo>
                  <a:pt x="2355" y="734"/>
                </a:lnTo>
                <a:lnTo>
                  <a:pt x="2355" y="118"/>
                </a:lnTo>
                <a:lnTo>
                  <a:pt x="1784" y="118"/>
                </a:lnTo>
                <a:close/>
                <a:moveTo>
                  <a:pt x="942" y="118"/>
                </a:moveTo>
                <a:lnTo>
                  <a:pt x="942" y="734"/>
                </a:lnTo>
                <a:lnTo>
                  <a:pt x="1513" y="118"/>
                </a:lnTo>
                <a:lnTo>
                  <a:pt x="942" y="118"/>
                </a:lnTo>
                <a:close/>
                <a:moveTo>
                  <a:pt x="883" y="0"/>
                </a:moveTo>
                <a:lnTo>
                  <a:pt x="2414" y="0"/>
                </a:lnTo>
                <a:lnTo>
                  <a:pt x="2420" y="1"/>
                </a:lnTo>
                <a:lnTo>
                  <a:pt x="2425" y="1"/>
                </a:lnTo>
                <a:lnTo>
                  <a:pt x="2426" y="1"/>
                </a:lnTo>
                <a:lnTo>
                  <a:pt x="2431" y="3"/>
                </a:lnTo>
                <a:lnTo>
                  <a:pt x="2432" y="3"/>
                </a:lnTo>
                <a:lnTo>
                  <a:pt x="2444" y="10"/>
                </a:lnTo>
                <a:lnTo>
                  <a:pt x="2456" y="18"/>
                </a:lnTo>
                <a:lnTo>
                  <a:pt x="3280" y="842"/>
                </a:lnTo>
                <a:lnTo>
                  <a:pt x="3283" y="846"/>
                </a:lnTo>
                <a:lnTo>
                  <a:pt x="3286" y="849"/>
                </a:lnTo>
                <a:lnTo>
                  <a:pt x="3287" y="850"/>
                </a:lnTo>
                <a:lnTo>
                  <a:pt x="3289" y="853"/>
                </a:lnTo>
                <a:lnTo>
                  <a:pt x="3290" y="855"/>
                </a:lnTo>
                <a:lnTo>
                  <a:pt x="3291" y="859"/>
                </a:lnTo>
                <a:lnTo>
                  <a:pt x="3292" y="860"/>
                </a:lnTo>
                <a:lnTo>
                  <a:pt x="3293" y="864"/>
                </a:lnTo>
                <a:lnTo>
                  <a:pt x="3294" y="865"/>
                </a:lnTo>
                <a:lnTo>
                  <a:pt x="3295" y="868"/>
                </a:lnTo>
                <a:lnTo>
                  <a:pt x="3295" y="870"/>
                </a:lnTo>
                <a:lnTo>
                  <a:pt x="3296" y="873"/>
                </a:lnTo>
                <a:lnTo>
                  <a:pt x="3296" y="876"/>
                </a:lnTo>
                <a:lnTo>
                  <a:pt x="3297" y="879"/>
                </a:lnTo>
                <a:lnTo>
                  <a:pt x="3297" y="882"/>
                </a:lnTo>
                <a:lnTo>
                  <a:pt x="3297" y="883"/>
                </a:lnTo>
                <a:lnTo>
                  <a:pt x="3297" y="884"/>
                </a:lnTo>
                <a:lnTo>
                  <a:pt x="3297" y="889"/>
                </a:lnTo>
                <a:lnTo>
                  <a:pt x="3297" y="891"/>
                </a:lnTo>
                <a:lnTo>
                  <a:pt x="3296" y="895"/>
                </a:lnTo>
                <a:lnTo>
                  <a:pt x="3295" y="898"/>
                </a:lnTo>
                <a:lnTo>
                  <a:pt x="3295" y="901"/>
                </a:lnTo>
                <a:lnTo>
                  <a:pt x="3294" y="903"/>
                </a:lnTo>
                <a:lnTo>
                  <a:pt x="3293" y="906"/>
                </a:lnTo>
                <a:lnTo>
                  <a:pt x="3292" y="908"/>
                </a:lnTo>
                <a:lnTo>
                  <a:pt x="3291" y="910"/>
                </a:lnTo>
                <a:lnTo>
                  <a:pt x="3289" y="914"/>
                </a:lnTo>
                <a:lnTo>
                  <a:pt x="3288" y="916"/>
                </a:lnTo>
                <a:lnTo>
                  <a:pt x="3286" y="919"/>
                </a:lnTo>
                <a:lnTo>
                  <a:pt x="3286" y="919"/>
                </a:lnTo>
                <a:lnTo>
                  <a:pt x="1696" y="3039"/>
                </a:lnTo>
                <a:lnTo>
                  <a:pt x="1696" y="3039"/>
                </a:lnTo>
                <a:lnTo>
                  <a:pt x="1695" y="3041"/>
                </a:lnTo>
                <a:lnTo>
                  <a:pt x="1693" y="3043"/>
                </a:lnTo>
                <a:lnTo>
                  <a:pt x="1692" y="3044"/>
                </a:lnTo>
                <a:lnTo>
                  <a:pt x="1690" y="3046"/>
                </a:lnTo>
                <a:lnTo>
                  <a:pt x="1690" y="3047"/>
                </a:lnTo>
                <a:lnTo>
                  <a:pt x="1686" y="3049"/>
                </a:lnTo>
                <a:lnTo>
                  <a:pt x="1685" y="3049"/>
                </a:lnTo>
                <a:lnTo>
                  <a:pt x="1682" y="3052"/>
                </a:lnTo>
                <a:lnTo>
                  <a:pt x="1682" y="3052"/>
                </a:lnTo>
                <a:lnTo>
                  <a:pt x="1679" y="3054"/>
                </a:lnTo>
                <a:lnTo>
                  <a:pt x="1678" y="3054"/>
                </a:lnTo>
                <a:lnTo>
                  <a:pt x="1671" y="3058"/>
                </a:lnTo>
                <a:lnTo>
                  <a:pt x="1670" y="3058"/>
                </a:lnTo>
                <a:lnTo>
                  <a:pt x="1667" y="3059"/>
                </a:lnTo>
                <a:lnTo>
                  <a:pt x="1666" y="3059"/>
                </a:lnTo>
                <a:lnTo>
                  <a:pt x="1663" y="3061"/>
                </a:lnTo>
                <a:lnTo>
                  <a:pt x="1663" y="3061"/>
                </a:lnTo>
                <a:lnTo>
                  <a:pt x="1657" y="3061"/>
                </a:lnTo>
                <a:lnTo>
                  <a:pt x="1657" y="3061"/>
                </a:lnTo>
                <a:lnTo>
                  <a:pt x="1654" y="3063"/>
                </a:lnTo>
                <a:lnTo>
                  <a:pt x="1653" y="3063"/>
                </a:lnTo>
                <a:lnTo>
                  <a:pt x="1649" y="3063"/>
                </a:lnTo>
                <a:lnTo>
                  <a:pt x="1645" y="3063"/>
                </a:lnTo>
                <a:lnTo>
                  <a:pt x="1643" y="3063"/>
                </a:lnTo>
                <a:lnTo>
                  <a:pt x="1640" y="3061"/>
                </a:lnTo>
                <a:lnTo>
                  <a:pt x="1639" y="3061"/>
                </a:lnTo>
                <a:lnTo>
                  <a:pt x="1635" y="3061"/>
                </a:lnTo>
                <a:lnTo>
                  <a:pt x="1635" y="3061"/>
                </a:lnTo>
                <a:lnTo>
                  <a:pt x="1632" y="3059"/>
                </a:lnTo>
                <a:lnTo>
                  <a:pt x="1631" y="3059"/>
                </a:lnTo>
                <a:lnTo>
                  <a:pt x="1627" y="3058"/>
                </a:lnTo>
                <a:lnTo>
                  <a:pt x="1626" y="3058"/>
                </a:lnTo>
                <a:lnTo>
                  <a:pt x="1619" y="3054"/>
                </a:lnTo>
                <a:lnTo>
                  <a:pt x="1618" y="3054"/>
                </a:lnTo>
                <a:lnTo>
                  <a:pt x="1615" y="3052"/>
                </a:lnTo>
                <a:lnTo>
                  <a:pt x="1615" y="3052"/>
                </a:lnTo>
                <a:lnTo>
                  <a:pt x="1612" y="3049"/>
                </a:lnTo>
                <a:lnTo>
                  <a:pt x="1611" y="3049"/>
                </a:lnTo>
                <a:lnTo>
                  <a:pt x="1608" y="3047"/>
                </a:lnTo>
                <a:lnTo>
                  <a:pt x="1608" y="3046"/>
                </a:lnTo>
                <a:lnTo>
                  <a:pt x="1606" y="3044"/>
                </a:lnTo>
                <a:lnTo>
                  <a:pt x="1605" y="3043"/>
                </a:lnTo>
                <a:lnTo>
                  <a:pt x="1603" y="3041"/>
                </a:lnTo>
                <a:lnTo>
                  <a:pt x="1601" y="3039"/>
                </a:lnTo>
                <a:lnTo>
                  <a:pt x="1601" y="3039"/>
                </a:lnTo>
                <a:lnTo>
                  <a:pt x="11" y="919"/>
                </a:lnTo>
                <a:lnTo>
                  <a:pt x="11" y="919"/>
                </a:lnTo>
                <a:lnTo>
                  <a:pt x="9" y="916"/>
                </a:lnTo>
                <a:lnTo>
                  <a:pt x="8" y="914"/>
                </a:lnTo>
                <a:lnTo>
                  <a:pt x="6" y="910"/>
                </a:lnTo>
                <a:lnTo>
                  <a:pt x="5" y="908"/>
                </a:lnTo>
                <a:lnTo>
                  <a:pt x="4" y="906"/>
                </a:lnTo>
                <a:lnTo>
                  <a:pt x="3" y="903"/>
                </a:lnTo>
                <a:lnTo>
                  <a:pt x="2" y="901"/>
                </a:lnTo>
                <a:lnTo>
                  <a:pt x="2" y="898"/>
                </a:lnTo>
                <a:lnTo>
                  <a:pt x="1" y="895"/>
                </a:lnTo>
                <a:lnTo>
                  <a:pt x="1" y="891"/>
                </a:lnTo>
                <a:lnTo>
                  <a:pt x="0" y="889"/>
                </a:lnTo>
                <a:lnTo>
                  <a:pt x="0" y="884"/>
                </a:lnTo>
                <a:lnTo>
                  <a:pt x="0" y="883"/>
                </a:lnTo>
                <a:lnTo>
                  <a:pt x="0" y="882"/>
                </a:lnTo>
                <a:lnTo>
                  <a:pt x="0" y="879"/>
                </a:lnTo>
                <a:lnTo>
                  <a:pt x="1" y="876"/>
                </a:lnTo>
                <a:lnTo>
                  <a:pt x="1" y="873"/>
                </a:lnTo>
                <a:lnTo>
                  <a:pt x="2" y="870"/>
                </a:lnTo>
                <a:lnTo>
                  <a:pt x="2" y="868"/>
                </a:lnTo>
                <a:lnTo>
                  <a:pt x="3" y="865"/>
                </a:lnTo>
                <a:lnTo>
                  <a:pt x="4" y="864"/>
                </a:lnTo>
                <a:lnTo>
                  <a:pt x="5" y="860"/>
                </a:lnTo>
                <a:lnTo>
                  <a:pt x="6" y="859"/>
                </a:lnTo>
                <a:lnTo>
                  <a:pt x="7" y="855"/>
                </a:lnTo>
                <a:lnTo>
                  <a:pt x="8" y="853"/>
                </a:lnTo>
                <a:lnTo>
                  <a:pt x="10" y="850"/>
                </a:lnTo>
                <a:lnTo>
                  <a:pt x="11" y="849"/>
                </a:lnTo>
                <a:lnTo>
                  <a:pt x="14" y="846"/>
                </a:lnTo>
                <a:lnTo>
                  <a:pt x="17" y="842"/>
                </a:lnTo>
                <a:lnTo>
                  <a:pt x="842" y="18"/>
                </a:lnTo>
                <a:lnTo>
                  <a:pt x="853" y="10"/>
                </a:lnTo>
                <a:lnTo>
                  <a:pt x="866" y="3"/>
                </a:lnTo>
                <a:lnTo>
                  <a:pt x="866" y="3"/>
                </a:lnTo>
                <a:lnTo>
                  <a:pt x="872" y="1"/>
                </a:lnTo>
                <a:lnTo>
                  <a:pt x="873" y="1"/>
                </a:lnTo>
                <a:lnTo>
                  <a:pt x="877" y="1"/>
                </a:lnTo>
                <a:lnTo>
                  <a:pt x="88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p:txBody>
      </p:sp>
      <p:sp>
        <p:nvSpPr>
          <p:cNvPr id="416" name="Google Shape;416;p30"/>
          <p:cNvSpPr/>
          <p:nvPr/>
        </p:nvSpPr>
        <p:spPr>
          <a:xfrm>
            <a:off x="7610639" y="684266"/>
            <a:ext cx="815082" cy="865129"/>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38075" tIns="38075" rIns="38075" bIns="38075" anchor="ctr" anchorCtr="0">
            <a:noAutofit/>
          </a:bodyPr>
          <a:lstStyle/>
          <a:p>
            <a:pPr marL="0" marR="0" lvl="0" indent="0" algn="ctr" rtl="0">
              <a:lnSpc>
                <a:spcPct val="100000"/>
              </a:lnSpc>
              <a:spcBef>
                <a:spcPts val="0"/>
              </a:spcBef>
              <a:spcAft>
                <a:spcPts val="0"/>
              </a:spcAft>
              <a:buClr>
                <a:srgbClr val="000000"/>
              </a:buClr>
              <a:buSzPts val="2999"/>
              <a:buFont typeface="Arial"/>
              <a:buNone/>
            </a:pPr>
            <a:endParaRPr sz="2999" b="0" i="0" u="none" strike="noStrike" cap="none" dirty="0">
              <a:solidFill>
                <a:schemeClr val="accent1"/>
              </a:solidFill>
              <a:latin typeface="Open Sans"/>
              <a:ea typeface="Open Sans"/>
              <a:cs typeface="Open Sans"/>
              <a:sym typeface="Open Sans"/>
            </a:endParaRPr>
          </a:p>
        </p:txBody>
      </p:sp>
      <p:pic>
        <p:nvPicPr>
          <p:cNvPr id="417" name="Google Shape;417;p30"/>
          <p:cNvPicPr preferRelativeResize="0"/>
          <p:nvPr/>
        </p:nvPicPr>
        <p:blipFill rotWithShape="1">
          <a:blip r:embed="rId3">
            <a:alphaModFix/>
          </a:blip>
          <a:srcRect/>
          <a:stretch/>
        </p:blipFill>
        <p:spPr>
          <a:xfrm>
            <a:off x="422031" y="4624891"/>
            <a:ext cx="773113" cy="349447"/>
          </a:xfrm>
          <a:prstGeom prst="rect">
            <a:avLst/>
          </a:prstGeom>
          <a:noFill/>
          <a:ln>
            <a:noFill/>
          </a:ln>
        </p:spPr>
      </p:pic>
      <p:grpSp>
        <p:nvGrpSpPr>
          <p:cNvPr id="418" name="Google Shape;418;p30"/>
          <p:cNvGrpSpPr/>
          <p:nvPr/>
        </p:nvGrpSpPr>
        <p:grpSpPr>
          <a:xfrm>
            <a:off x="4635260" y="643657"/>
            <a:ext cx="2137683" cy="1780511"/>
            <a:chOff x="0" y="0"/>
            <a:chExt cx="3793403" cy="3132498"/>
          </a:xfrm>
        </p:grpSpPr>
        <p:sp>
          <p:nvSpPr>
            <p:cNvPr id="419" name="Google Shape;419;p30"/>
            <p:cNvSpPr/>
            <p:nvPr/>
          </p:nvSpPr>
          <p:spPr>
            <a:xfrm>
              <a:off x="0" y="0"/>
              <a:ext cx="3793403" cy="3132498"/>
            </a:xfrm>
            <a:prstGeom prst="rect">
              <a:avLst/>
            </a:prstGeom>
            <a:solidFill>
              <a:srgbClr val="A6E29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20" name="Google Shape;420;p30" descr="image11.jpeg"/>
            <p:cNvPicPr preferRelativeResize="0"/>
            <p:nvPr/>
          </p:nvPicPr>
          <p:blipFill rotWithShape="1">
            <a:blip r:embed="rId4">
              <a:alphaModFix/>
            </a:blip>
            <a:srcRect/>
            <a:stretch/>
          </p:blipFill>
          <p:spPr>
            <a:xfrm>
              <a:off x="0" y="0"/>
              <a:ext cx="3793403" cy="3132498"/>
            </a:xfrm>
            <a:prstGeom prst="rect">
              <a:avLst/>
            </a:prstGeom>
            <a:noFill/>
            <a:ln>
              <a:noFill/>
            </a:ln>
          </p:spPr>
        </p:pic>
      </p:grpSp>
      <p:grpSp>
        <p:nvGrpSpPr>
          <p:cNvPr id="421" name="Google Shape;421;p30"/>
          <p:cNvGrpSpPr/>
          <p:nvPr/>
        </p:nvGrpSpPr>
        <p:grpSpPr>
          <a:xfrm>
            <a:off x="6924296" y="642078"/>
            <a:ext cx="2140822" cy="1780511"/>
            <a:chOff x="0" y="0"/>
            <a:chExt cx="3793403" cy="3132498"/>
          </a:xfrm>
        </p:grpSpPr>
        <p:sp>
          <p:nvSpPr>
            <p:cNvPr id="422" name="Google Shape;422;p30"/>
            <p:cNvSpPr/>
            <p:nvPr/>
          </p:nvSpPr>
          <p:spPr>
            <a:xfrm>
              <a:off x="0" y="0"/>
              <a:ext cx="3793403" cy="3132498"/>
            </a:xfrm>
            <a:prstGeom prst="rect">
              <a:avLst/>
            </a:prstGeom>
            <a:solidFill>
              <a:srgbClr val="A6E29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23" name="Google Shape;423;p30" descr="image10.jpeg"/>
            <p:cNvPicPr preferRelativeResize="0"/>
            <p:nvPr/>
          </p:nvPicPr>
          <p:blipFill rotWithShape="1">
            <a:blip r:embed="rId5">
              <a:alphaModFix/>
            </a:blip>
            <a:srcRect/>
            <a:stretch/>
          </p:blipFill>
          <p:spPr>
            <a:xfrm>
              <a:off x="0" y="0"/>
              <a:ext cx="3793403" cy="3132498"/>
            </a:xfrm>
            <a:prstGeom prst="rect">
              <a:avLst/>
            </a:prstGeom>
            <a:noFill/>
            <a:ln>
              <a:noFill/>
            </a:ln>
          </p:spPr>
        </p:pic>
      </p:grpSp>
      <p:grpSp>
        <p:nvGrpSpPr>
          <p:cNvPr id="424" name="Google Shape;424;p30"/>
          <p:cNvGrpSpPr/>
          <p:nvPr/>
        </p:nvGrpSpPr>
        <p:grpSpPr>
          <a:xfrm>
            <a:off x="4628381" y="2584539"/>
            <a:ext cx="2137684" cy="1782090"/>
            <a:chOff x="0" y="0"/>
            <a:chExt cx="3793403" cy="3132498"/>
          </a:xfrm>
        </p:grpSpPr>
        <p:sp>
          <p:nvSpPr>
            <p:cNvPr id="425" name="Google Shape;425;p30"/>
            <p:cNvSpPr/>
            <p:nvPr/>
          </p:nvSpPr>
          <p:spPr>
            <a:xfrm>
              <a:off x="0" y="0"/>
              <a:ext cx="3793403" cy="3132498"/>
            </a:xfrm>
            <a:prstGeom prst="rect">
              <a:avLst/>
            </a:prstGeom>
            <a:solidFill>
              <a:srgbClr val="A6E29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26" name="Google Shape;426;p30" descr="image12.jpeg"/>
            <p:cNvPicPr preferRelativeResize="0"/>
            <p:nvPr/>
          </p:nvPicPr>
          <p:blipFill rotWithShape="1">
            <a:blip r:embed="rId6">
              <a:alphaModFix/>
            </a:blip>
            <a:srcRect/>
            <a:stretch/>
          </p:blipFill>
          <p:spPr>
            <a:xfrm>
              <a:off x="0" y="0"/>
              <a:ext cx="3793403" cy="3132498"/>
            </a:xfrm>
            <a:prstGeom prst="rect">
              <a:avLst/>
            </a:prstGeom>
            <a:noFill/>
            <a:ln>
              <a:noFill/>
            </a:ln>
          </p:spPr>
        </p:pic>
      </p:grpSp>
      <p:grpSp>
        <p:nvGrpSpPr>
          <p:cNvPr id="427" name="Google Shape;427;p30"/>
          <p:cNvGrpSpPr/>
          <p:nvPr/>
        </p:nvGrpSpPr>
        <p:grpSpPr>
          <a:xfrm>
            <a:off x="6924296" y="2584539"/>
            <a:ext cx="2140822" cy="1782090"/>
            <a:chOff x="0" y="0"/>
            <a:chExt cx="3793403" cy="3132498"/>
          </a:xfrm>
        </p:grpSpPr>
        <p:sp>
          <p:nvSpPr>
            <p:cNvPr id="428" name="Google Shape;428;p30"/>
            <p:cNvSpPr/>
            <p:nvPr/>
          </p:nvSpPr>
          <p:spPr>
            <a:xfrm>
              <a:off x="0" y="0"/>
              <a:ext cx="3793403" cy="3132498"/>
            </a:xfrm>
            <a:prstGeom prst="rect">
              <a:avLst/>
            </a:prstGeom>
            <a:solidFill>
              <a:srgbClr val="A6E29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429" name="Google Shape;429;p30" descr="image15.jpeg"/>
            <p:cNvPicPr preferRelativeResize="0"/>
            <p:nvPr/>
          </p:nvPicPr>
          <p:blipFill rotWithShape="1">
            <a:blip r:embed="rId7">
              <a:alphaModFix/>
            </a:blip>
            <a:srcRect/>
            <a:stretch/>
          </p:blipFill>
          <p:spPr>
            <a:xfrm>
              <a:off x="0" y="0"/>
              <a:ext cx="3793403" cy="3132498"/>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1"/>
          <p:cNvSpPr txBox="1">
            <a:spLocks noGrp="1"/>
          </p:cNvSpPr>
          <p:nvPr>
            <p:ph type="sldNum" idx="12"/>
          </p:nvPr>
        </p:nvSpPr>
        <p:spPr>
          <a:xfrm>
            <a:off x="0" y="4908275"/>
            <a:ext cx="384048"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22</a:t>
            </a:fld>
            <a:endParaRPr dirty="0"/>
          </a:p>
        </p:txBody>
      </p:sp>
      <p:sp>
        <p:nvSpPr>
          <p:cNvPr id="435" name="Google Shape;435;p31"/>
          <p:cNvSpPr/>
          <p:nvPr/>
        </p:nvSpPr>
        <p:spPr>
          <a:xfrm rot="1086944">
            <a:off x="7715314" y="294711"/>
            <a:ext cx="832339" cy="773882"/>
          </a:xfrm>
          <a:custGeom>
            <a:avLst/>
            <a:gdLst/>
            <a:ahLst/>
            <a:cxnLst/>
            <a:rect l="l" t="t" r="r" b="b"/>
            <a:pathLst>
              <a:path w="3297" h="3063" extrusionOk="0">
                <a:moveTo>
                  <a:pt x="2456" y="943"/>
                </a:moveTo>
                <a:lnTo>
                  <a:pt x="1838" y="2653"/>
                </a:lnTo>
                <a:lnTo>
                  <a:pt x="3121" y="943"/>
                </a:lnTo>
                <a:lnTo>
                  <a:pt x="2456" y="943"/>
                </a:lnTo>
                <a:close/>
                <a:moveTo>
                  <a:pt x="967" y="943"/>
                </a:moveTo>
                <a:lnTo>
                  <a:pt x="1649" y="2830"/>
                </a:lnTo>
                <a:lnTo>
                  <a:pt x="2330" y="943"/>
                </a:lnTo>
                <a:lnTo>
                  <a:pt x="967" y="943"/>
                </a:lnTo>
                <a:close/>
                <a:moveTo>
                  <a:pt x="176" y="943"/>
                </a:moveTo>
                <a:lnTo>
                  <a:pt x="1459" y="2653"/>
                </a:lnTo>
                <a:lnTo>
                  <a:pt x="842" y="943"/>
                </a:lnTo>
                <a:lnTo>
                  <a:pt x="176" y="943"/>
                </a:lnTo>
                <a:close/>
                <a:moveTo>
                  <a:pt x="2473" y="201"/>
                </a:moveTo>
                <a:lnTo>
                  <a:pt x="2473" y="825"/>
                </a:lnTo>
                <a:lnTo>
                  <a:pt x="3096" y="825"/>
                </a:lnTo>
                <a:lnTo>
                  <a:pt x="2473" y="201"/>
                </a:lnTo>
                <a:close/>
                <a:moveTo>
                  <a:pt x="824" y="201"/>
                </a:moveTo>
                <a:lnTo>
                  <a:pt x="201" y="825"/>
                </a:lnTo>
                <a:lnTo>
                  <a:pt x="824" y="825"/>
                </a:lnTo>
                <a:lnTo>
                  <a:pt x="824" y="201"/>
                </a:lnTo>
                <a:close/>
                <a:moveTo>
                  <a:pt x="1649" y="146"/>
                </a:moveTo>
                <a:lnTo>
                  <a:pt x="1018" y="825"/>
                </a:lnTo>
                <a:lnTo>
                  <a:pt x="2279" y="825"/>
                </a:lnTo>
                <a:lnTo>
                  <a:pt x="1649" y="146"/>
                </a:lnTo>
                <a:close/>
                <a:moveTo>
                  <a:pt x="1784" y="118"/>
                </a:moveTo>
                <a:lnTo>
                  <a:pt x="2355" y="734"/>
                </a:lnTo>
                <a:lnTo>
                  <a:pt x="2355" y="118"/>
                </a:lnTo>
                <a:lnTo>
                  <a:pt x="1784" y="118"/>
                </a:lnTo>
                <a:close/>
                <a:moveTo>
                  <a:pt x="942" y="118"/>
                </a:moveTo>
                <a:lnTo>
                  <a:pt x="942" y="734"/>
                </a:lnTo>
                <a:lnTo>
                  <a:pt x="1513" y="118"/>
                </a:lnTo>
                <a:lnTo>
                  <a:pt x="942" y="118"/>
                </a:lnTo>
                <a:close/>
                <a:moveTo>
                  <a:pt x="883" y="0"/>
                </a:moveTo>
                <a:lnTo>
                  <a:pt x="2414" y="0"/>
                </a:lnTo>
                <a:lnTo>
                  <a:pt x="2420" y="1"/>
                </a:lnTo>
                <a:lnTo>
                  <a:pt x="2425" y="1"/>
                </a:lnTo>
                <a:lnTo>
                  <a:pt x="2426" y="1"/>
                </a:lnTo>
                <a:lnTo>
                  <a:pt x="2431" y="3"/>
                </a:lnTo>
                <a:lnTo>
                  <a:pt x="2432" y="3"/>
                </a:lnTo>
                <a:lnTo>
                  <a:pt x="2444" y="10"/>
                </a:lnTo>
                <a:lnTo>
                  <a:pt x="2456" y="18"/>
                </a:lnTo>
                <a:lnTo>
                  <a:pt x="3280" y="842"/>
                </a:lnTo>
                <a:lnTo>
                  <a:pt x="3283" y="846"/>
                </a:lnTo>
                <a:lnTo>
                  <a:pt x="3286" y="849"/>
                </a:lnTo>
                <a:lnTo>
                  <a:pt x="3287" y="850"/>
                </a:lnTo>
                <a:lnTo>
                  <a:pt x="3289" y="853"/>
                </a:lnTo>
                <a:lnTo>
                  <a:pt x="3290" y="855"/>
                </a:lnTo>
                <a:lnTo>
                  <a:pt x="3291" y="859"/>
                </a:lnTo>
                <a:lnTo>
                  <a:pt x="3292" y="860"/>
                </a:lnTo>
                <a:lnTo>
                  <a:pt x="3293" y="864"/>
                </a:lnTo>
                <a:lnTo>
                  <a:pt x="3294" y="865"/>
                </a:lnTo>
                <a:lnTo>
                  <a:pt x="3295" y="868"/>
                </a:lnTo>
                <a:lnTo>
                  <a:pt x="3295" y="870"/>
                </a:lnTo>
                <a:lnTo>
                  <a:pt x="3296" y="873"/>
                </a:lnTo>
                <a:lnTo>
                  <a:pt x="3296" y="876"/>
                </a:lnTo>
                <a:lnTo>
                  <a:pt x="3297" y="879"/>
                </a:lnTo>
                <a:lnTo>
                  <a:pt x="3297" y="882"/>
                </a:lnTo>
                <a:lnTo>
                  <a:pt x="3297" y="883"/>
                </a:lnTo>
                <a:lnTo>
                  <a:pt x="3297" y="884"/>
                </a:lnTo>
                <a:lnTo>
                  <a:pt x="3297" y="889"/>
                </a:lnTo>
                <a:lnTo>
                  <a:pt x="3297" y="891"/>
                </a:lnTo>
                <a:lnTo>
                  <a:pt x="3296" y="895"/>
                </a:lnTo>
                <a:lnTo>
                  <a:pt x="3295" y="898"/>
                </a:lnTo>
                <a:lnTo>
                  <a:pt x="3295" y="901"/>
                </a:lnTo>
                <a:lnTo>
                  <a:pt x="3294" y="903"/>
                </a:lnTo>
                <a:lnTo>
                  <a:pt x="3293" y="906"/>
                </a:lnTo>
                <a:lnTo>
                  <a:pt x="3292" y="908"/>
                </a:lnTo>
                <a:lnTo>
                  <a:pt x="3291" y="910"/>
                </a:lnTo>
                <a:lnTo>
                  <a:pt x="3289" y="914"/>
                </a:lnTo>
                <a:lnTo>
                  <a:pt x="3288" y="916"/>
                </a:lnTo>
                <a:lnTo>
                  <a:pt x="3286" y="919"/>
                </a:lnTo>
                <a:lnTo>
                  <a:pt x="3286" y="919"/>
                </a:lnTo>
                <a:lnTo>
                  <a:pt x="1696" y="3039"/>
                </a:lnTo>
                <a:lnTo>
                  <a:pt x="1696" y="3039"/>
                </a:lnTo>
                <a:lnTo>
                  <a:pt x="1695" y="3041"/>
                </a:lnTo>
                <a:lnTo>
                  <a:pt x="1693" y="3043"/>
                </a:lnTo>
                <a:lnTo>
                  <a:pt x="1692" y="3044"/>
                </a:lnTo>
                <a:lnTo>
                  <a:pt x="1690" y="3046"/>
                </a:lnTo>
                <a:lnTo>
                  <a:pt x="1690" y="3047"/>
                </a:lnTo>
                <a:lnTo>
                  <a:pt x="1686" y="3049"/>
                </a:lnTo>
                <a:lnTo>
                  <a:pt x="1685" y="3049"/>
                </a:lnTo>
                <a:lnTo>
                  <a:pt x="1682" y="3052"/>
                </a:lnTo>
                <a:lnTo>
                  <a:pt x="1682" y="3052"/>
                </a:lnTo>
                <a:lnTo>
                  <a:pt x="1679" y="3054"/>
                </a:lnTo>
                <a:lnTo>
                  <a:pt x="1678" y="3054"/>
                </a:lnTo>
                <a:lnTo>
                  <a:pt x="1671" y="3058"/>
                </a:lnTo>
                <a:lnTo>
                  <a:pt x="1670" y="3058"/>
                </a:lnTo>
                <a:lnTo>
                  <a:pt x="1667" y="3059"/>
                </a:lnTo>
                <a:lnTo>
                  <a:pt x="1666" y="3059"/>
                </a:lnTo>
                <a:lnTo>
                  <a:pt x="1663" y="3061"/>
                </a:lnTo>
                <a:lnTo>
                  <a:pt x="1663" y="3061"/>
                </a:lnTo>
                <a:lnTo>
                  <a:pt x="1657" y="3061"/>
                </a:lnTo>
                <a:lnTo>
                  <a:pt x="1657" y="3061"/>
                </a:lnTo>
                <a:lnTo>
                  <a:pt x="1654" y="3063"/>
                </a:lnTo>
                <a:lnTo>
                  <a:pt x="1653" y="3063"/>
                </a:lnTo>
                <a:lnTo>
                  <a:pt x="1649" y="3063"/>
                </a:lnTo>
                <a:lnTo>
                  <a:pt x="1645" y="3063"/>
                </a:lnTo>
                <a:lnTo>
                  <a:pt x="1643" y="3063"/>
                </a:lnTo>
                <a:lnTo>
                  <a:pt x="1640" y="3061"/>
                </a:lnTo>
                <a:lnTo>
                  <a:pt x="1639" y="3061"/>
                </a:lnTo>
                <a:lnTo>
                  <a:pt x="1635" y="3061"/>
                </a:lnTo>
                <a:lnTo>
                  <a:pt x="1635" y="3061"/>
                </a:lnTo>
                <a:lnTo>
                  <a:pt x="1632" y="3059"/>
                </a:lnTo>
                <a:lnTo>
                  <a:pt x="1631" y="3059"/>
                </a:lnTo>
                <a:lnTo>
                  <a:pt x="1627" y="3058"/>
                </a:lnTo>
                <a:lnTo>
                  <a:pt x="1626" y="3058"/>
                </a:lnTo>
                <a:lnTo>
                  <a:pt x="1619" y="3054"/>
                </a:lnTo>
                <a:lnTo>
                  <a:pt x="1618" y="3054"/>
                </a:lnTo>
                <a:lnTo>
                  <a:pt x="1615" y="3052"/>
                </a:lnTo>
                <a:lnTo>
                  <a:pt x="1615" y="3052"/>
                </a:lnTo>
                <a:lnTo>
                  <a:pt x="1612" y="3049"/>
                </a:lnTo>
                <a:lnTo>
                  <a:pt x="1611" y="3049"/>
                </a:lnTo>
                <a:lnTo>
                  <a:pt x="1608" y="3047"/>
                </a:lnTo>
                <a:lnTo>
                  <a:pt x="1608" y="3046"/>
                </a:lnTo>
                <a:lnTo>
                  <a:pt x="1606" y="3044"/>
                </a:lnTo>
                <a:lnTo>
                  <a:pt x="1605" y="3043"/>
                </a:lnTo>
                <a:lnTo>
                  <a:pt x="1603" y="3041"/>
                </a:lnTo>
                <a:lnTo>
                  <a:pt x="1601" y="3039"/>
                </a:lnTo>
                <a:lnTo>
                  <a:pt x="1601" y="3039"/>
                </a:lnTo>
                <a:lnTo>
                  <a:pt x="11" y="919"/>
                </a:lnTo>
                <a:lnTo>
                  <a:pt x="11" y="919"/>
                </a:lnTo>
                <a:lnTo>
                  <a:pt x="9" y="916"/>
                </a:lnTo>
                <a:lnTo>
                  <a:pt x="8" y="914"/>
                </a:lnTo>
                <a:lnTo>
                  <a:pt x="6" y="910"/>
                </a:lnTo>
                <a:lnTo>
                  <a:pt x="5" y="908"/>
                </a:lnTo>
                <a:lnTo>
                  <a:pt x="4" y="906"/>
                </a:lnTo>
                <a:lnTo>
                  <a:pt x="3" y="903"/>
                </a:lnTo>
                <a:lnTo>
                  <a:pt x="2" y="901"/>
                </a:lnTo>
                <a:lnTo>
                  <a:pt x="2" y="898"/>
                </a:lnTo>
                <a:lnTo>
                  <a:pt x="1" y="895"/>
                </a:lnTo>
                <a:lnTo>
                  <a:pt x="1" y="891"/>
                </a:lnTo>
                <a:lnTo>
                  <a:pt x="0" y="889"/>
                </a:lnTo>
                <a:lnTo>
                  <a:pt x="0" y="884"/>
                </a:lnTo>
                <a:lnTo>
                  <a:pt x="0" y="883"/>
                </a:lnTo>
                <a:lnTo>
                  <a:pt x="0" y="882"/>
                </a:lnTo>
                <a:lnTo>
                  <a:pt x="0" y="879"/>
                </a:lnTo>
                <a:lnTo>
                  <a:pt x="1" y="876"/>
                </a:lnTo>
                <a:lnTo>
                  <a:pt x="1" y="873"/>
                </a:lnTo>
                <a:lnTo>
                  <a:pt x="2" y="870"/>
                </a:lnTo>
                <a:lnTo>
                  <a:pt x="2" y="868"/>
                </a:lnTo>
                <a:lnTo>
                  <a:pt x="3" y="865"/>
                </a:lnTo>
                <a:lnTo>
                  <a:pt x="4" y="864"/>
                </a:lnTo>
                <a:lnTo>
                  <a:pt x="5" y="860"/>
                </a:lnTo>
                <a:lnTo>
                  <a:pt x="6" y="859"/>
                </a:lnTo>
                <a:lnTo>
                  <a:pt x="7" y="855"/>
                </a:lnTo>
                <a:lnTo>
                  <a:pt x="8" y="853"/>
                </a:lnTo>
                <a:lnTo>
                  <a:pt x="10" y="850"/>
                </a:lnTo>
                <a:lnTo>
                  <a:pt x="11" y="849"/>
                </a:lnTo>
                <a:lnTo>
                  <a:pt x="14" y="846"/>
                </a:lnTo>
                <a:lnTo>
                  <a:pt x="17" y="842"/>
                </a:lnTo>
                <a:lnTo>
                  <a:pt x="842" y="18"/>
                </a:lnTo>
                <a:lnTo>
                  <a:pt x="853" y="10"/>
                </a:lnTo>
                <a:lnTo>
                  <a:pt x="866" y="3"/>
                </a:lnTo>
                <a:lnTo>
                  <a:pt x="866" y="3"/>
                </a:lnTo>
                <a:lnTo>
                  <a:pt x="872" y="1"/>
                </a:lnTo>
                <a:lnTo>
                  <a:pt x="873" y="1"/>
                </a:lnTo>
                <a:lnTo>
                  <a:pt x="877" y="1"/>
                </a:lnTo>
                <a:lnTo>
                  <a:pt x="88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p:txBody>
      </p:sp>
      <p:pic>
        <p:nvPicPr>
          <p:cNvPr id="436" name="Google Shape;436;p31"/>
          <p:cNvPicPr preferRelativeResize="0"/>
          <p:nvPr/>
        </p:nvPicPr>
        <p:blipFill rotWithShape="1">
          <a:blip r:embed="rId3">
            <a:alphaModFix/>
          </a:blip>
          <a:srcRect/>
          <a:stretch/>
        </p:blipFill>
        <p:spPr>
          <a:xfrm>
            <a:off x="422031" y="4624891"/>
            <a:ext cx="773113" cy="349447"/>
          </a:xfrm>
          <a:prstGeom prst="rect">
            <a:avLst/>
          </a:prstGeom>
          <a:noFill/>
          <a:ln>
            <a:noFill/>
          </a:ln>
        </p:spPr>
      </p:pic>
      <p:graphicFrame>
        <p:nvGraphicFramePr>
          <p:cNvPr id="437" name="Google Shape;437;p31"/>
          <p:cNvGraphicFramePr/>
          <p:nvPr/>
        </p:nvGraphicFramePr>
        <p:xfrm>
          <a:off x="474313" y="435196"/>
          <a:ext cx="8210050" cy="3980425"/>
        </p:xfrm>
        <a:graphic>
          <a:graphicData uri="http://schemas.openxmlformats.org/drawingml/2006/table">
            <a:tbl>
              <a:tblPr firstRow="1" bandRow="1">
                <a:noFill/>
                <a:tableStyleId>{DE36FE1B-E659-4DF6-BFFD-44FF3FAF4689}</a:tableStyleId>
              </a:tblPr>
              <a:tblGrid>
                <a:gridCol w="4107475">
                  <a:extLst>
                    <a:ext uri="{9D8B030D-6E8A-4147-A177-3AD203B41FA5}">
                      <a16:colId xmlns:a16="http://schemas.microsoft.com/office/drawing/2014/main" val="20000"/>
                    </a:ext>
                  </a:extLst>
                </a:gridCol>
                <a:gridCol w="4102575">
                  <a:extLst>
                    <a:ext uri="{9D8B030D-6E8A-4147-A177-3AD203B41FA5}">
                      <a16:colId xmlns:a16="http://schemas.microsoft.com/office/drawing/2014/main" val="20001"/>
                    </a:ext>
                  </a:extLst>
                </a:gridCol>
              </a:tblGrid>
              <a:tr h="248000">
                <a:tc>
                  <a:txBody>
                    <a:bodyPr/>
                    <a:lstStyle/>
                    <a:p>
                      <a:pPr marL="0" marR="0" lvl="0" indent="0" algn="ctr" rtl="0">
                        <a:lnSpc>
                          <a:spcPct val="100000"/>
                        </a:lnSpc>
                        <a:spcBef>
                          <a:spcPts val="0"/>
                        </a:spcBef>
                        <a:spcAft>
                          <a:spcPts val="0"/>
                        </a:spcAft>
                        <a:buNone/>
                      </a:pPr>
                      <a:r>
                        <a:rPr lang="en-US" sz="1300" b="1" u="none" strike="noStrike" cap="none" dirty="0">
                          <a:solidFill>
                            <a:schemeClr val="lt1"/>
                          </a:solidFill>
                          <a:latin typeface="Open Sans"/>
                          <a:ea typeface="Open Sans"/>
                          <a:cs typeface="Open Sans"/>
                          <a:sym typeface="Open Sans"/>
                        </a:rPr>
                        <a:t>Major</a:t>
                      </a:r>
                      <a:endParaRPr dirty="0"/>
                    </a:p>
                  </a:txBody>
                  <a:tcPr marL="44725" marR="44725" marT="22350" marB="223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9B9B9B"/>
                    </a:solidFill>
                  </a:tcPr>
                </a:tc>
                <a:tc>
                  <a:txBody>
                    <a:bodyPr/>
                    <a:lstStyle/>
                    <a:p>
                      <a:pPr marL="0" marR="0" lvl="0" indent="0" algn="ctr" rtl="0">
                        <a:lnSpc>
                          <a:spcPct val="100000"/>
                        </a:lnSpc>
                        <a:spcBef>
                          <a:spcPts val="0"/>
                        </a:spcBef>
                        <a:spcAft>
                          <a:spcPts val="0"/>
                        </a:spcAft>
                        <a:buNone/>
                      </a:pPr>
                      <a:r>
                        <a:rPr lang="en-US" sz="1300" b="1" u="none" strike="noStrike" cap="none" dirty="0">
                          <a:solidFill>
                            <a:schemeClr val="lt1"/>
                          </a:solidFill>
                          <a:latin typeface="Open Sans"/>
                          <a:ea typeface="Open Sans"/>
                          <a:cs typeface="Open Sans"/>
                          <a:sym typeface="Open Sans"/>
                        </a:rPr>
                        <a:t>Certification</a:t>
                      </a:r>
                      <a:endParaRPr dirty="0"/>
                    </a:p>
                  </a:txBody>
                  <a:tcPr marL="44725" marR="44725" marT="22350" marB="223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9B9B9B"/>
                    </a:solidFill>
                  </a:tcPr>
                </a:tc>
                <a:extLst>
                  <a:ext uri="{0D108BD9-81ED-4DB2-BD59-A6C34878D82A}">
                    <a16:rowId xmlns:a16="http://schemas.microsoft.com/office/drawing/2014/main" val="10000"/>
                  </a:ext>
                </a:extLst>
              </a:tr>
              <a:tr h="347800">
                <a:tc>
                  <a:txBody>
                    <a:bodyPr/>
                    <a:lstStyle/>
                    <a:p>
                      <a:pPr marL="0" marR="0" lvl="0" indent="0" algn="ctr" rtl="0">
                        <a:lnSpc>
                          <a:spcPct val="100000"/>
                        </a:lnSpc>
                        <a:spcBef>
                          <a:spcPts val="0"/>
                        </a:spcBef>
                        <a:spcAft>
                          <a:spcPts val="0"/>
                        </a:spcAft>
                        <a:buNone/>
                      </a:pPr>
                      <a:r>
                        <a:rPr lang="en-US" sz="1200" u="none" strike="noStrike" cap="none" dirty="0">
                          <a:solidFill>
                            <a:schemeClr val="lt1"/>
                          </a:solidFill>
                          <a:latin typeface="Open Sans"/>
                          <a:ea typeface="Open Sans"/>
                          <a:cs typeface="Open Sans"/>
                          <a:sym typeface="Open Sans"/>
                        </a:rPr>
                        <a:t>Cyber Security </a:t>
                      </a:r>
                      <a:endParaRPr dirty="0"/>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pPr>
                      <a:r>
                        <a:rPr lang="en-US" sz="1200" u="none" strike="noStrike" cap="none" dirty="0">
                          <a:solidFill>
                            <a:srgbClr val="005D86"/>
                          </a:solidFill>
                          <a:latin typeface="Open Sans"/>
                          <a:ea typeface="Open Sans"/>
                          <a:cs typeface="Open Sans"/>
                          <a:sym typeface="Open Sans"/>
                        </a:rPr>
                        <a:t>Security +</a:t>
                      </a:r>
                      <a:endParaRPr dirty="0"/>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15700">
                <a:tc>
                  <a:txBody>
                    <a:bodyPr/>
                    <a:lstStyle/>
                    <a:p>
                      <a:pPr marL="0" marR="0" lvl="0" indent="0" algn="ctr" rtl="0">
                        <a:lnSpc>
                          <a:spcPct val="100000"/>
                        </a:lnSpc>
                        <a:spcBef>
                          <a:spcPts val="0"/>
                        </a:spcBef>
                        <a:spcAft>
                          <a:spcPts val="0"/>
                        </a:spcAft>
                        <a:buClr>
                          <a:schemeClr val="lt1"/>
                        </a:buClr>
                        <a:buSzPts val="1200"/>
                        <a:buFont typeface="Arial"/>
                        <a:buNone/>
                      </a:pPr>
                      <a:r>
                        <a:rPr lang="en-US" sz="1200" u="none" strike="noStrike" cap="none" dirty="0">
                          <a:solidFill>
                            <a:schemeClr val="lt1"/>
                          </a:solidFill>
                          <a:latin typeface="Open Sans"/>
                          <a:ea typeface="Open Sans"/>
                          <a:cs typeface="Open Sans"/>
                          <a:sym typeface="Open Sans"/>
                        </a:rPr>
                        <a:t>Data Analytics</a:t>
                      </a:r>
                      <a:endParaRPr dirty="0"/>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None/>
                      </a:pPr>
                      <a:r>
                        <a:rPr lang="en-US" sz="1200" u="none" strike="noStrike" cap="none" dirty="0">
                          <a:solidFill>
                            <a:srgbClr val="005D86"/>
                          </a:solidFill>
                          <a:latin typeface="Open Sans"/>
                          <a:ea typeface="Open Sans"/>
                          <a:cs typeface="Open Sans"/>
                          <a:sym typeface="Open Sans"/>
                        </a:rPr>
                        <a:t>Introduction to Data Science</a:t>
                      </a:r>
                      <a:endParaRPr dirty="0"/>
                    </a:p>
                    <a:p>
                      <a:pPr marL="0" marR="0" lvl="0" indent="0" algn="ctr" rtl="0">
                        <a:lnSpc>
                          <a:spcPct val="100000"/>
                        </a:lnSpc>
                        <a:spcBef>
                          <a:spcPts val="0"/>
                        </a:spcBef>
                        <a:spcAft>
                          <a:spcPts val="0"/>
                        </a:spcAft>
                        <a:buNone/>
                      </a:pPr>
                      <a:r>
                        <a:rPr lang="en-US" sz="1200" u="none" strike="noStrike" cap="none" dirty="0">
                          <a:solidFill>
                            <a:srgbClr val="005D86"/>
                          </a:solidFill>
                          <a:latin typeface="Open Sans"/>
                          <a:ea typeface="Open Sans"/>
                          <a:cs typeface="Open Sans"/>
                          <a:sym typeface="Open Sans"/>
                        </a:rPr>
                        <a:t>Beginner Python and Math for Data Science</a:t>
                      </a:r>
                      <a:endParaRPr dirty="0"/>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615700">
                <a:tc>
                  <a:txBody>
                    <a:bodyPr/>
                    <a:lstStyle/>
                    <a:p>
                      <a:pPr marL="0" marR="0" lvl="0" indent="0" algn="ctr" rtl="0">
                        <a:lnSpc>
                          <a:spcPct val="100000"/>
                        </a:lnSpc>
                        <a:spcBef>
                          <a:spcPts val="0"/>
                        </a:spcBef>
                        <a:spcAft>
                          <a:spcPts val="0"/>
                        </a:spcAft>
                        <a:buNone/>
                      </a:pPr>
                      <a:r>
                        <a:rPr lang="en-US" sz="1200" u="none" strike="noStrike" cap="none" dirty="0">
                          <a:solidFill>
                            <a:schemeClr val="lt1"/>
                          </a:solidFill>
                          <a:latin typeface="Open Sans"/>
                          <a:ea typeface="Open Sans"/>
                          <a:cs typeface="Open Sans"/>
                          <a:sym typeface="Open Sans"/>
                        </a:rPr>
                        <a:t>Business and Management</a:t>
                      </a:r>
                      <a:endParaRPr dirty="0"/>
                    </a:p>
                    <a:p>
                      <a:pPr marL="0" marR="0" lvl="0" indent="0" algn="ctr" rtl="0">
                        <a:lnSpc>
                          <a:spcPct val="100000"/>
                        </a:lnSpc>
                        <a:spcBef>
                          <a:spcPts val="0"/>
                        </a:spcBef>
                        <a:spcAft>
                          <a:spcPts val="0"/>
                        </a:spcAft>
                        <a:buNone/>
                      </a:pPr>
                      <a:r>
                        <a:rPr lang="en-US" sz="1100" u="none" strike="noStrike" cap="none" dirty="0">
                          <a:solidFill>
                            <a:schemeClr val="lt1"/>
                          </a:solidFill>
                          <a:latin typeface="Open Sans"/>
                          <a:ea typeface="Open Sans"/>
                          <a:cs typeface="Open Sans"/>
                          <a:sym typeface="Open Sans"/>
                        </a:rPr>
                        <a:t>(All majors)</a:t>
                      </a:r>
                      <a:endParaRPr sz="1100" u="none" strike="noStrike" cap="none" dirty="0">
                        <a:solidFill>
                          <a:schemeClr val="lt1"/>
                        </a:solidFill>
                        <a:latin typeface="Open Sans"/>
                        <a:ea typeface="Open Sans"/>
                        <a:cs typeface="Open Sans"/>
                        <a:sym typeface="Open Sans"/>
                      </a:endParaRPr>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pPr>
                      <a:r>
                        <a:rPr lang="en-US" sz="1200" u="none" strike="noStrike" cap="none" dirty="0">
                          <a:solidFill>
                            <a:srgbClr val="005D86"/>
                          </a:solidFill>
                          <a:latin typeface="Open Sans"/>
                          <a:ea typeface="Open Sans"/>
                          <a:cs typeface="Open Sans"/>
                          <a:sym typeface="Open Sans"/>
                        </a:rPr>
                        <a:t>Microsoft Certification Package:</a:t>
                      </a:r>
                      <a:endParaRPr dirty="0"/>
                    </a:p>
                    <a:p>
                      <a:pPr marL="0" marR="0" lvl="0" indent="0" algn="ctr" rtl="0">
                        <a:lnSpc>
                          <a:spcPct val="100000"/>
                        </a:lnSpc>
                        <a:spcBef>
                          <a:spcPts val="0"/>
                        </a:spcBef>
                        <a:spcAft>
                          <a:spcPts val="0"/>
                        </a:spcAft>
                        <a:buNone/>
                      </a:pPr>
                      <a:r>
                        <a:rPr lang="en-US" sz="1200" u="none" strike="noStrike" cap="none" dirty="0">
                          <a:solidFill>
                            <a:srgbClr val="005D86"/>
                          </a:solidFill>
                          <a:latin typeface="Open Sans"/>
                          <a:ea typeface="Open Sans"/>
                          <a:cs typeface="Open Sans"/>
                          <a:sym typeface="Open Sans"/>
                        </a:rPr>
                        <a:t>Word, Excel, Access, PowerPoint</a:t>
                      </a:r>
                      <a:endParaRPr dirty="0"/>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50625">
                <a:tc>
                  <a:txBody>
                    <a:bodyPr/>
                    <a:lstStyle/>
                    <a:p>
                      <a:pPr marL="0" marR="0" lvl="0" indent="0" algn="ctr" rtl="0">
                        <a:lnSpc>
                          <a:spcPct val="100000"/>
                        </a:lnSpc>
                        <a:spcBef>
                          <a:spcPts val="0"/>
                        </a:spcBef>
                        <a:spcAft>
                          <a:spcPts val="0"/>
                        </a:spcAft>
                        <a:buNone/>
                      </a:pPr>
                      <a:r>
                        <a:rPr lang="en-US" sz="1200" u="none" strike="noStrike" cap="none" dirty="0">
                          <a:solidFill>
                            <a:schemeClr val="lt1"/>
                          </a:solidFill>
                          <a:latin typeface="Open Sans"/>
                          <a:ea typeface="Open Sans"/>
                          <a:cs typeface="Open Sans"/>
                          <a:sym typeface="Open Sans"/>
                        </a:rPr>
                        <a:t>Graphic Design </a:t>
                      </a:r>
                      <a:endParaRPr dirty="0"/>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ctr" rtl="0">
                        <a:lnSpc>
                          <a:spcPct val="100000"/>
                        </a:lnSpc>
                        <a:spcBef>
                          <a:spcPts val="0"/>
                        </a:spcBef>
                        <a:spcAft>
                          <a:spcPts val="0"/>
                        </a:spcAft>
                        <a:buNone/>
                      </a:pPr>
                      <a:r>
                        <a:rPr lang="en-US" sz="1200" u="none" strike="noStrike" cap="none" dirty="0">
                          <a:solidFill>
                            <a:srgbClr val="005D86"/>
                          </a:solidFill>
                          <a:latin typeface="Open Sans"/>
                          <a:ea typeface="Open Sans"/>
                          <a:cs typeface="Open Sans"/>
                          <a:sym typeface="Open Sans"/>
                        </a:rPr>
                        <a:t>Adobe Dreamweaver Certification (DW-ACE)</a:t>
                      </a:r>
                      <a:endParaRPr dirty="0"/>
                    </a:p>
                    <a:p>
                      <a:pPr marL="0" marR="0" lvl="0" indent="0" algn="ctr" rtl="0">
                        <a:lnSpc>
                          <a:spcPct val="100000"/>
                        </a:lnSpc>
                        <a:spcBef>
                          <a:spcPts val="0"/>
                        </a:spcBef>
                        <a:spcAft>
                          <a:spcPts val="0"/>
                        </a:spcAft>
                        <a:buNone/>
                      </a:pPr>
                      <a:r>
                        <a:rPr lang="en-US" sz="1200" u="none" strike="noStrike" cap="none" dirty="0">
                          <a:solidFill>
                            <a:srgbClr val="005D86"/>
                          </a:solidFill>
                          <a:latin typeface="Open Sans"/>
                          <a:ea typeface="Open Sans"/>
                          <a:cs typeface="Open Sans"/>
                          <a:sym typeface="Open Sans"/>
                        </a:rPr>
                        <a:t>Adobe Illustrator Certified Expert (IL-ACE)</a:t>
                      </a:r>
                      <a:endParaRPr dirty="0"/>
                    </a:p>
                    <a:p>
                      <a:pPr marL="0" marR="0" lvl="0" indent="0" algn="ctr" rtl="0">
                        <a:lnSpc>
                          <a:spcPct val="100000"/>
                        </a:lnSpc>
                        <a:spcBef>
                          <a:spcPts val="0"/>
                        </a:spcBef>
                        <a:spcAft>
                          <a:spcPts val="0"/>
                        </a:spcAft>
                        <a:buNone/>
                      </a:pPr>
                      <a:r>
                        <a:rPr lang="en-US" sz="1200" u="none" strike="noStrike" cap="none" dirty="0">
                          <a:solidFill>
                            <a:srgbClr val="005D86"/>
                          </a:solidFill>
                          <a:latin typeface="Open Sans"/>
                          <a:ea typeface="Open Sans"/>
                          <a:cs typeface="Open Sans"/>
                          <a:sym typeface="Open Sans"/>
                        </a:rPr>
                        <a:t>Adobe InDesign Certified Expert (ID-ACE)</a:t>
                      </a:r>
                      <a:endParaRPr dirty="0"/>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676750">
                <a:tc>
                  <a:txBody>
                    <a:bodyPr/>
                    <a:lstStyle/>
                    <a:p>
                      <a:pPr marL="0" marR="0" lvl="0" indent="0" algn="ctr" rtl="0">
                        <a:lnSpc>
                          <a:spcPct val="100000"/>
                        </a:lnSpc>
                        <a:spcBef>
                          <a:spcPts val="0"/>
                        </a:spcBef>
                        <a:spcAft>
                          <a:spcPts val="0"/>
                        </a:spcAft>
                        <a:buNone/>
                      </a:pPr>
                      <a:r>
                        <a:rPr lang="en-US" sz="1200" u="none" strike="noStrike" cap="none" dirty="0">
                          <a:solidFill>
                            <a:schemeClr val="lt1"/>
                          </a:solidFill>
                          <a:latin typeface="Open Sans"/>
                          <a:ea typeface="Open Sans"/>
                          <a:cs typeface="Open Sans"/>
                          <a:sym typeface="Open Sans"/>
                        </a:rPr>
                        <a:t>Business and Management </a:t>
                      </a:r>
                      <a:br>
                        <a:rPr lang="en-US" sz="1200" u="none" strike="noStrike" cap="none" dirty="0">
                          <a:solidFill>
                            <a:schemeClr val="lt1"/>
                          </a:solidFill>
                          <a:latin typeface="Open Sans"/>
                          <a:ea typeface="Open Sans"/>
                          <a:cs typeface="Open Sans"/>
                          <a:sym typeface="Open Sans"/>
                        </a:rPr>
                      </a:br>
                      <a:r>
                        <a:rPr lang="en-US" sz="1200" u="none" strike="noStrike" cap="none" dirty="0">
                          <a:solidFill>
                            <a:schemeClr val="lt1"/>
                          </a:solidFill>
                          <a:latin typeface="Open Sans"/>
                          <a:ea typeface="Open Sans"/>
                          <a:cs typeface="Open Sans"/>
                          <a:sym typeface="Open Sans"/>
                        </a:rPr>
                        <a:t>Political Science</a:t>
                      </a:r>
                      <a:endParaRPr dirty="0"/>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pPr>
                      <a:r>
                        <a:rPr lang="en-US" sz="1200" u="none" strike="noStrike" cap="none" dirty="0">
                          <a:solidFill>
                            <a:srgbClr val="005D86"/>
                          </a:solidFill>
                          <a:latin typeface="Open Sans"/>
                          <a:ea typeface="Open Sans"/>
                          <a:cs typeface="Open Sans"/>
                          <a:sym typeface="Open Sans"/>
                        </a:rPr>
                        <a:t>Certified Associate in </a:t>
                      </a:r>
                      <a:br>
                        <a:rPr lang="en-US" sz="1200" u="none" strike="noStrike" cap="none" dirty="0">
                          <a:solidFill>
                            <a:srgbClr val="005D86"/>
                          </a:solidFill>
                          <a:latin typeface="Open Sans"/>
                          <a:ea typeface="Open Sans"/>
                          <a:cs typeface="Open Sans"/>
                          <a:sym typeface="Open Sans"/>
                        </a:rPr>
                      </a:br>
                      <a:r>
                        <a:rPr lang="en-US" sz="1200" u="none" strike="noStrike" cap="none" dirty="0">
                          <a:solidFill>
                            <a:srgbClr val="005D86"/>
                          </a:solidFill>
                          <a:latin typeface="Open Sans"/>
                          <a:ea typeface="Open Sans"/>
                          <a:cs typeface="Open Sans"/>
                          <a:sym typeface="Open Sans"/>
                        </a:rPr>
                        <a:t>Project Management (CAPM)</a:t>
                      </a:r>
                      <a:endParaRPr dirty="0"/>
                    </a:p>
                  </a:txBody>
                  <a:tcPr marL="44725" marR="44725" marT="22350" marB="22350"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25850">
                <a:tc gridSpan="2">
                  <a:txBody>
                    <a:bodyPr/>
                    <a:lstStyle/>
                    <a:p>
                      <a:pPr marL="0" marR="0" lvl="0" indent="0" algn="ctr" rtl="0">
                        <a:lnSpc>
                          <a:spcPct val="100000"/>
                        </a:lnSpc>
                        <a:spcBef>
                          <a:spcPts val="0"/>
                        </a:spcBef>
                        <a:spcAft>
                          <a:spcPts val="0"/>
                        </a:spcAft>
                        <a:buNone/>
                      </a:pPr>
                      <a:r>
                        <a:rPr lang="en-US" sz="1300" u="none" strike="noStrike" cap="none" dirty="0">
                          <a:solidFill>
                            <a:schemeClr val="lt1"/>
                          </a:solidFill>
                          <a:latin typeface="Open Sans"/>
                          <a:ea typeface="Open Sans"/>
                          <a:cs typeface="Open Sans"/>
                          <a:sym typeface="Open Sans"/>
                        </a:rPr>
                        <a:t>Data Literacy </a:t>
                      </a:r>
                      <a:endParaRPr dirty="0"/>
                    </a:p>
                    <a:p>
                      <a:pPr marL="0" marR="0" lvl="0" indent="0" algn="ctr" rtl="0">
                        <a:lnSpc>
                          <a:spcPct val="100000"/>
                        </a:lnSpc>
                        <a:spcBef>
                          <a:spcPts val="0"/>
                        </a:spcBef>
                        <a:spcAft>
                          <a:spcPts val="0"/>
                        </a:spcAft>
                        <a:buNone/>
                      </a:pPr>
                      <a:r>
                        <a:rPr lang="en-US" sz="1100" u="none" strike="noStrike" cap="none" dirty="0">
                          <a:solidFill>
                            <a:schemeClr val="lt1"/>
                          </a:solidFill>
                          <a:latin typeface="Open Sans"/>
                          <a:ea typeface="Open Sans"/>
                          <a:cs typeface="Open Sans"/>
                          <a:sym typeface="Open Sans"/>
                        </a:rPr>
                        <a:t>(Core Curriculum</a:t>
                      </a:r>
                      <a:r>
                        <a:rPr lang="en-US" sz="1100" dirty="0">
                          <a:solidFill>
                            <a:schemeClr val="lt1"/>
                          </a:solidFill>
                          <a:latin typeface="Open Sans"/>
                          <a:ea typeface="Open Sans"/>
                          <a:cs typeface="Open Sans"/>
                          <a:sym typeface="Open Sans"/>
                        </a:rPr>
                        <a:t>—</a:t>
                      </a:r>
                      <a:r>
                        <a:rPr lang="en-US" sz="1100" u="none" strike="noStrike" cap="none" dirty="0">
                          <a:solidFill>
                            <a:schemeClr val="lt1"/>
                          </a:solidFill>
                          <a:latin typeface="Open Sans"/>
                          <a:ea typeface="Open Sans"/>
                          <a:cs typeface="Open Sans"/>
                          <a:sym typeface="Open Sans"/>
                        </a:rPr>
                        <a:t>all undergraduate students)</a:t>
                      </a:r>
                      <a:endParaRPr dirty="0"/>
                    </a:p>
                  </a:txBody>
                  <a:tcPr marL="61350" marR="61350" marT="30675" marB="30675" anchor="ctr">
                    <a:lnL w="9525" cap="flat" cmpd="sng">
                      <a:solidFill>
                        <a:srgbClr val="000000">
                          <a:alpha val="0"/>
                        </a:srgbClr>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Implementation </a:t>
            </a:r>
            <a:br>
              <a:rPr lang="en-US" dirty="0"/>
            </a:br>
            <a:r>
              <a:rPr lang="en-US" dirty="0"/>
              <a:t>Strategies: </a:t>
            </a:r>
            <a:br>
              <a:rPr lang="en-US" sz="1400" dirty="0"/>
            </a:br>
            <a:r>
              <a:rPr lang="en-US" sz="2000" b="0" dirty="0"/>
              <a:t>So where does all this fit?</a:t>
            </a:r>
            <a:endParaRPr dirty="0"/>
          </a:p>
        </p:txBody>
      </p:sp>
      <p:sp>
        <p:nvSpPr>
          <p:cNvPr id="443" name="Google Shape;443;p32"/>
          <p:cNvSpPr txBox="1">
            <a:spLocks noGrp="1"/>
          </p:cNvSpPr>
          <p:nvPr>
            <p:ph type="sldNum" idx="12"/>
          </p:nvPr>
        </p:nvSpPr>
        <p:spPr>
          <a:xfrm>
            <a:off x="0" y="4908275"/>
            <a:ext cx="384048"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23</a:t>
            </a:fld>
            <a:endParaRPr dirty="0"/>
          </a:p>
        </p:txBody>
      </p:sp>
      <p:sp>
        <p:nvSpPr>
          <p:cNvPr id="444" name="Google Shape;444;p32"/>
          <p:cNvSpPr txBox="1">
            <a:spLocks noGrp="1"/>
          </p:cNvSpPr>
          <p:nvPr>
            <p:ph type="body" idx="1"/>
          </p:nvPr>
        </p:nvSpPr>
        <p:spPr>
          <a:xfrm>
            <a:off x="311700" y="1926597"/>
            <a:ext cx="3869113" cy="3256034"/>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dirty="0"/>
              <a:t>Embedded in traditional </a:t>
            </a:r>
            <a:br>
              <a:rPr lang="en-US" dirty="0"/>
            </a:br>
            <a:r>
              <a:rPr lang="en-US" sz="1200" dirty="0"/>
              <a:t>(15 week) semester</a:t>
            </a:r>
            <a:endParaRPr dirty="0"/>
          </a:p>
          <a:p>
            <a:pPr marL="457200" lvl="0" indent="-228600" algn="l" rtl="0">
              <a:lnSpc>
                <a:spcPct val="115000"/>
              </a:lnSpc>
              <a:spcBef>
                <a:spcPts val="0"/>
              </a:spcBef>
              <a:spcAft>
                <a:spcPts val="0"/>
              </a:spcAft>
              <a:buSzPts val="1400"/>
              <a:buNone/>
            </a:pPr>
            <a:endParaRPr dirty="0"/>
          </a:p>
          <a:p>
            <a:pPr marL="457200" lvl="0" indent="-317500" algn="l" rtl="0">
              <a:lnSpc>
                <a:spcPct val="115000"/>
              </a:lnSpc>
              <a:spcBef>
                <a:spcPts val="0"/>
              </a:spcBef>
              <a:spcAft>
                <a:spcPts val="0"/>
              </a:spcAft>
              <a:buSzPts val="1400"/>
              <a:buChar char="●"/>
            </a:pPr>
            <a:r>
              <a:rPr lang="en-US" dirty="0"/>
              <a:t>Embedded in January     </a:t>
            </a:r>
            <a:br>
              <a:rPr lang="en-US" dirty="0"/>
            </a:br>
            <a:r>
              <a:rPr lang="en-US" sz="1200" dirty="0"/>
              <a:t>(3 week) Term</a:t>
            </a:r>
            <a:r>
              <a:rPr lang="en-US" sz="1000" dirty="0">
                <a:solidFill>
                  <a:schemeClr val="dk1"/>
                </a:solidFill>
              </a:rPr>
              <a:t>—</a:t>
            </a:r>
            <a:r>
              <a:rPr lang="en-US" sz="1200" dirty="0"/>
              <a:t>Career Preparation Courses</a:t>
            </a:r>
            <a:endParaRPr dirty="0"/>
          </a:p>
        </p:txBody>
      </p:sp>
      <p:sp>
        <p:nvSpPr>
          <p:cNvPr id="445" name="Google Shape;445;p32"/>
          <p:cNvSpPr/>
          <p:nvPr/>
        </p:nvSpPr>
        <p:spPr>
          <a:xfrm rot="1086944">
            <a:off x="7715314" y="294711"/>
            <a:ext cx="832339" cy="773882"/>
          </a:xfrm>
          <a:custGeom>
            <a:avLst/>
            <a:gdLst/>
            <a:ahLst/>
            <a:cxnLst/>
            <a:rect l="l" t="t" r="r" b="b"/>
            <a:pathLst>
              <a:path w="3297" h="3063" extrusionOk="0">
                <a:moveTo>
                  <a:pt x="2456" y="943"/>
                </a:moveTo>
                <a:lnTo>
                  <a:pt x="1838" y="2653"/>
                </a:lnTo>
                <a:lnTo>
                  <a:pt x="3121" y="943"/>
                </a:lnTo>
                <a:lnTo>
                  <a:pt x="2456" y="943"/>
                </a:lnTo>
                <a:close/>
                <a:moveTo>
                  <a:pt x="967" y="943"/>
                </a:moveTo>
                <a:lnTo>
                  <a:pt x="1649" y="2830"/>
                </a:lnTo>
                <a:lnTo>
                  <a:pt x="2330" y="943"/>
                </a:lnTo>
                <a:lnTo>
                  <a:pt x="967" y="943"/>
                </a:lnTo>
                <a:close/>
                <a:moveTo>
                  <a:pt x="176" y="943"/>
                </a:moveTo>
                <a:lnTo>
                  <a:pt x="1459" y="2653"/>
                </a:lnTo>
                <a:lnTo>
                  <a:pt x="842" y="943"/>
                </a:lnTo>
                <a:lnTo>
                  <a:pt x="176" y="943"/>
                </a:lnTo>
                <a:close/>
                <a:moveTo>
                  <a:pt x="2473" y="201"/>
                </a:moveTo>
                <a:lnTo>
                  <a:pt x="2473" y="825"/>
                </a:lnTo>
                <a:lnTo>
                  <a:pt x="3096" y="825"/>
                </a:lnTo>
                <a:lnTo>
                  <a:pt x="2473" y="201"/>
                </a:lnTo>
                <a:close/>
                <a:moveTo>
                  <a:pt x="824" y="201"/>
                </a:moveTo>
                <a:lnTo>
                  <a:pt x="201" y="825"/>
                </a:lnTo>
                <a:lnTo>
                  <a:pt x="824" y="825"/>
                </a:lnTo>
                <a:lnTo>
                  <a:pt x="824" y="201"/>
                </a:lnTo>
                <a:close/>
                <a:moveTo>
                  <a:pt x="1649" y="146"/>
                </a:moveTo>
                <a:lnTo>
                  <a:pt x="1018" y="825"/>
                </a:lnTo>
                <a:lnTo>
                  <a:pt x="2279" y="825"/>
                </a:lnTo>
                <a:lnTo>
                  <a:pt x="1649" y="146"/>
                </a:lnTo>
                <a:close/>
                <a:moveTo>
                  <a:pt x="1784" y="118"/>
                </a:moveTo>
                <a:lnTo>
                  <a:pt x="2355" y="734"/>
                </a:lnTo>
                <a:lnTo>
                  <a:pt x="2355" y="118"/>
                </a:lnTo>
                <a:lnTo>
                  <a:pt x="1784" y="118"/>
                </a:lnTo>
                <a:close/>
                <a:moveTo>
                  <a:pt x="942" y="118"/>
                </a:moveTo>
                <a:lnTo>
                  <a:pt x="942" y="734"/>
                </a:lnTo>
                <a:lnTo>
                  <a:pt x="1513" y="118"/>
                </a:lnTo>
                <a:lnTo>
                  <a:pt x="942" y="118"/>
                </a:lnTo>
                <a:close/>
                <a:moveTo>
                  <a:pt x="883" y="0"/>
                </a:moveTo>
                <a:lnTo>
                  <a:pt x="2414" y="0"/>
                </a:lnTo>
                <a:lnTo>
                  <a:pt x="2420" y="1"/>
                </a:lnTo>
                <a:lnTo>
                  <a:pt x="2425" y="1"/>
                </a:lnTo>
                <a:lnTo>
                  <a:pt x="2426" y="1"/>
                </a:lnTo>
                <a:lnTo>
                  <a:pt x="2431" y="3"/>
                </a:lnTo>
                <a:lnTo>
                  <a:pt x="2432" y="3"/>
                </a:lnTo>
                <a:lnTo>
                  <a:pt x="2444" y="10"/>
                </a:lnTo>
                <a:lnTo>
                  <a:pt x="2456" y="18"/>
                </a:lnTo>
                <a:lnTo>
                  <a:pt x="3280" y="842"/>
                </a:lnTo>
                <a:lnTo>
                  <a:pt x="3283" y="846"/>
                </a:lnTo>
                <a:lnTo>
                  <a:pt x="3286" y="849"/>
                </a:lnTo>
                <a:lnTo>
                  <a:pt x="3287" y="850"/>
                </a:lnTo>
                <a:lnTo>
                  <a:pt x="3289" y="853"/>
                </a:lnTo>
                <a:lnTo>
                  <a:pt x="3290" y="855"/>
                </a:lnTo>
                <a:lnTo>
                  <a:pt x="3291" y="859"/>
                </a:lnTo>
                <a:lnTo>
                  <a:pt x="3292" y="860"/>
                </a:lnTo>
                <a:lnTo>
                  <a:pt x="3293" y="864"/>
                </a:lnTo>
                <a:lnTo>
                  <a:pt x="3294" y="865"/>
                </a:lnTo>
                <a:lnTo>
                  <a:pt x="3295" y="868"/>
                </a:lnTo>
                <a:lnTo>
                  <a:pt x="3295" y="870"/>
                </a:lnTo>
                <a:lnTo>
                  <a:pt x="3296" y="873"/>
                </a:lnTo>
                <a:lnTo>
                  <a:pt x="3296" y="876"/>
                </a:lnTo>
                <a:lnTo>
                  <a:pt x="3297" y="879"/>
                </a:lnTo>
                <a:lnTo>
                  <a:pt x="3297" y="882"/>
                </a:lnTo>
                <a:lnTo>
                  <a:pt x="3297" y="883"/>
                </a:lnTo>
                <a:lnTo>
                  <a:pt x="3297" y="884"/>
                </a:lnTo>
                <a:lnTo>
                  <a:pt x="3297" y="889"/>
                </a:lnTo>
                <a:lnTo>
                  <a:pt x="3297" y="891"/>
                </a:lnTo>
                <a:lnTo>
                  <a:pt x="3296" y="895"/>
                </a:lnTo>
                <a:lnTo>
                  <a:pt x="3295" y="898"/>
                </a:lnTo>
                <a:lnTo>
                  <a:pt x="3295" y="901"/>
                </a:lnTo>
                <a:lnTo>
                  <a:pt x="3294" y="903"/>
                </a:lnTo>
                <a:lnTo>
                  <a:pt x="3293" y="906"/>
                </a:lnTo>
                <a:lnTo>
                  <a:pt x="3292" y="908"/>
                </a:lnTo>
                <a:lnTo>
                  <a:pt x="3291" y="910"/>
                </a:lnTo>
                <a:lnTo>
                  <a:pt x="3289" y="914"/>
                </a:lnTo>
                <a:lnTo>
                  <a:pt x="3288" y="916"/>
                </a:lnTo>
                <a:lnTo>
                  <a:pt x="3286" y="919"/>
                </a:lnTo>
                <a:lnTo>
                  <a:pt x="3286" y="919"/>
                </a:lnTo>
                <a:lnTo>
                  <a:pt x="1696" y="3039"/>
                </a:lnTo>
                <a:lnTo>
                  <a:pt x="1696" y="3039"/>
                </a:lnTo>
                <a:lnTo>
                  <a:pt x="1695" y="3041"/>
                </a:lnTo>
                <a:lnTo>
                  <a:pt x="1693" y="3043"/>
                </a:lnTo>
                <a:lnTo>
                  <a:pt x="1692" y="3044"/>
                </a:lnTo>
                <a:lnTo>
                  <a:pt x="1690" y="3046"/>
                </a:lnTo>
                <a:lnTo>
                  <a:pt x="1690" y="3047"/>
                </a:lnTo>
                <a:lnTo>
                  <a:pt x="1686" y="3049"/>
                </a:lnTo>
                <a:lnTo>
                  <a:pt x="1685" y="3049"/>
                </a:lnTo>
                <a:lnTo>
                  <a:pt x="1682" y="3052"/>
                </a:lnTo>
                <a:lnTo>
                  <a:pt x="1682" y="3052"/>
                </a:lnTo>
                <a:lnTo>
                  <a:pt x="1679" y="3054"/>
                </a:lnTo>
                <a:lnTo>
                  <a:pt x="1678" y="3054"/>
                </a:lnTo>
                <a:lnTo>
                  <a:pt x="1671" y="3058"/>
                </a:lnTo>
                <a:lnTo>
                  <a:pt x="1670" y="3058"/>
                </a:lnTo>
                <a:lnTo>
                  <a:pt x="1667" y="3059"/>
                </a:lnTo>
                <a:lnTo>
                  <a:pt x="1666" y="3059"/>
                </a:lnTo>
                <a:lnTo>
                  <a:pt x="1663" y="3061"/>
                </a:lnTo>
                <a:lnTo>
                  <a:pt x="1663" y="3061"/>
                </a:lnTo>
                <a:lnTo>
                  <a:pt x="1657" y="3061"/>
                </a:lnTo>
                <a:lnTo>
                  <a:pt x="1657" y="3061"/>
                </a:lnTo>
                <a:lnTo>
                  <a:pt x="1654" y="3063"/>
                </a:lnTo>
                <a:lnTo>
                  <a:pt x="1653" y="3063"/>
                </a:lnTo>
                <a:lnTo>
                  <a:pt x="1649" y="3063"/>
                </a:lnTo>
                <a:lnTo>
                  <a:pt x="1645" y="3063"/>
                </a:lnTo>
                <a:lnTo>
                  <a:pt x="1643" y="3063"/>
                </a:lnTo>
                <a:lnTo>
                  <a:pt x="1640" y="3061"/>
                </a:lnTo>
                <a:lnTo>
                  <a:pt x="1639" y="3061"/>
                </a:lnTo>
                <a:lnTo>
                  <a:pt x="1635" y="3061"/>
                </a:lnTo>
                <a:lnTo>
                  <a:pt x="1635" y="3061"/>
                </a:lnTo>
                <a:lnTo>
                  <a:pt x="1632" y="3059"/>
                </a:lnTo>
                <a:lnTo>
                  <a:pt x="1631" y="3059"/>
                </a:lnTo>
                <a:lnTo>
                  <a:pt x="1627" y="3058"/>
                </a:lnTo>
                <a:lnTo>
                  <a:pt x="1626" y="3058"/>
                </a:lnTo>
                <a:lnTo>
                  <a:pt x="1619" y="3054"/>
                </a:lnTo>
                <a:lnTo>
                  <a:pt x="1618" y="3054"/>
                </a:lnTo>
                <a:lnTo>
                  <a:pt x="1615" y="3052"/>
                </a:lnTo>
                <a:lnTo>
                  <a:pt x="1615" y="3052"/>
                </a:lnTo>
                <a:lnTo>
                  <a:pt x="1612" y="3049"/>
                </a:lnTo>
                <a:lnTo>
                  <a:pt x="1611" y="3049"/>
                </a:lnTo>
                <a:lnTo>
                  <a:pt x="1608" y="3047"/>
                </a:lnTo>
                <a:lnTo>
                  <a:pt x="1608" y="3046"/>
                </a:lnTo>
                <a:lnTo>
                  <a:pt x="1606" y="3044"/>
                </a:lnTo>
                <a:lnTo>
                  <a:pt x="1605" y="3043"/>
                </a:lnTo>
                <a:lnTo>
                  <a:pt x="1603" y="3041"/>
                </a:lnTo>
                <a:lnTo>
                  <a:pt x="1601" y="3039"/>
                </a:lnTo>
                <a:lnTo>
                  <a:pt x="1601" y="3039"/>
                </a:lnTo>
                <a:lnTo>
                  <a:pt x="11" y="919"/>
                </a:lnTo>
                <a:lnTo>
                  <a:pt x="11" y="919"/>
                </a:lnTo>
                <a:lnTo>
                  <a:pt x="9" y="916"/>
                </a:lnTo>
                <a:lnTo>
                  <a:pt x="8" y="914"/>
                </a:lnTo>
                <a:lnTo>
                  <a:pt x="6" y="910"/>
                </a:lnTo>
                <a:lnTo>
                  <a:pt x="5" y="908"/>
                </a:lnTo>
                <a:lnTo>
                  <a:pt x="4" y="906"/>
                </a:lnTo>
                <a:lnTo>
                  <a:pt x="3" y="903"/>
                </a:lnTo>
                <a:lnTo>
                  <a:pt x="2" y="901"/>
                </a:lnTo>
                <a:lnTo>
                  <a:pt x="2" y="898"/>
                </a:lnTo>
                <a:lnTo>
                  <a:pt x="1" y="895"/>
                </a:lnTo>
                <a:lnTo>
                  <a:pt x="1" y="891"/>
                </a:lnTo>
                <a:lnTo>
                  <a:pt x="0" y="889"/>
                </a:lnTo>
                <a:lnTo>
                  <a:pt x="0" y="884"/>
                </a:lnTo>
                <a:lnTo>
                  <a:pt x="0" y="883"/>
                </a:lnTo>
                <a:lnTo>
                  <a:pt x="0" y="882"/>
                </a:lnTo>
                <a:lnTo>
                  <a:pt x="0" y="879"/>
                </a:lnTo>
                <a:lnTo>
                  <a:pt x="1" y="876"/>
                </a:lnTo>
                <a:lnTo>
                  <a:pt x="1" y="873"/>
                </a:lnTo>
                <a:lnTo>
                  <a:pt x="2" y="870"/>
                </a:lnTo>
                <a:lnTo>
                  <a:pt x="2" y="868"/>
                </a:lnTo>
                <a:lnTo>
                  <a:pt x="3" y="865"/>
                </a:lnTo>
                <a:lnTo>
                  <a:pt x="4" y="864"/>
                </a:lnTo>
                <a:lnTo>
                  <a:pt x="5" y="860"/>
                </a:lnTo>
                <a:lnTo>
                  <a:pt x="6" y="859"/>
                </a:lnTo>
                <a:lnTo>
                  <a:pt x="7" y="855"/>
                </a:lnTo>
                <a:lnTo>
                  <a:pt x="8" y="853"/>
                </a:lnTo>
                <a:lnTo>
                  <a:pt x="10" y="850"/>
                </a:lnTo>
                <a:lnTo>
                  <a:pt x="11" y="849"/>
                </a:lnTo>
                <a:lnTo>
                  <a:pt x="14" y="846"/>
                </a:lnTo>
                <a:lnTo>
                  <a:pt x="17" y="842"/>
                </a:lnTo>
                <a:lnTo>
                  <a:pt x="842" y="18"/>
                </a:lnTo>
                <a:lnTo>
                  <a:pt x="853" y="10"/>
                </a:lnTo>
                <a:lnTo>
                  <a:pt x="866" y="3"/>
                </a:lnTo>
                <a:lnTo>
                  <a:pt x="866" y="3"/>
                </a:lnTo>
                <a:lnTo>
                  <a:pt x="872" y="1"/>
                </a:lnTo>
                <a:lnTo>
                  <a:pt x="873" y="1"/>
                </a:lnTo>
                <a:lnTo>
                  <a:pt x="877" y="1"/>
                </a:lnTo>
                <a:lnTo>
                  <a:pt x="883"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p:txBody>
      </p:sp>
      <p:sp>
        <p:nvSpPr>
          <p:cNvPr id="446" name="Google Shape;446;p32"/>
          <p:cNvSpPr/>
          <p:nvPr/>
        </p:nvSpPr>
        <p:spPr>
          <a:xfrm>
            <a:off x="7610639" y="684266"/>
            <a:ext cx="815082" cy="865129"/>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38075" tIns="38075" rIns="38075" bIns="38075" anchor="ctr" anchorCtr="0">
            <a:noAutofit/>
          </a:bodyPr>
          <a:lstStyle/>
          <a:p>
            <a:pPr marL="0" marR="0" lvl="0" indent="0" algn="ctr" rtl="0">
              <a:lnSpc>
                <a:spcPct val="100000"/>
              </a:lnSpc>
              <a:spcBef>
                <a:spcPts val="0"/>
              </a:spcBef>
              <a:spcAft>
                <a:spcPts val="0"/>
              </a:spcAft>
              <a:buClr>
                <a:srgbClr val="000000"/>
              </a:buClr>
              <a:buSzPts val="2999"/>
              <a:buFont typeface="Arial"/>
              <a:buNone/>
            </a:pPr>
            <a:endParaRPr sz="2999" b="0" i="0" u="none" strike="noStrike" cap="none" dirty="0">
              <a:solidFill>
                <a:schemeClr val="accent1"/>
              </a:solidFill>
              <a:latin typeface="Open Sans"/>
              <a:ea typeface="Open Sans"/>
              <a:cs typeface="Open Sans"/>
              <a:sym typeface="Open Sans"/>
            </a:endParaRPr>
          </a:p>
        </p:txBody>
      </p:sp>
      <p:pic>
        <p:nvPicPr>
          <p:cNvPr id="447" name="Google Shape;447;p32"/>
          <p:cNvPicPr preferRelativeResize="0"/>
          <p:nvPr/>
        </p:nvPicPr>
        <p:blipFill rotWithShape="1">
          <a:blip r:embed="rId3">
            <a:alphaModFix/>
          </a:blip>
          <a:srcRect/>
          <a:stretch/>
        </p:blipFill>
        <p:spPr>
          <a:xfrm>
            <a:off x="422031" y="4624891"/>
            <a:ext cx="773113" cy="349447"/>
          </a:xfrm>
          <a:prstGeom prst="rect">
            <a:avLst/>
          </a:prstGeom>
          <a:noFill/>
          <a:ln>
            <a:noFill/>
          </a:ln>
        </p:spPr>
      </p:pic>
      <p:pic>
        <p:nvPicPr>
          <p:cNvPr id="448" name="Google Shape;448;p32" descr="Picture Placeholder 15"/>
          <p:cNvPicPr preferRelativeResize="0"/>
          <p:nvPr/>
        </p:nvPicPr>
        <p:blipFill rotWithShape="1">
          <a:blip r:embed="rId4">
            <a:alphaModFix/>
          </a:blip>
          <a:srcRect l="22855" t="113" b="-112"/>
          <a:stretch/>
        </p:blipFill>
        <p:spPr>
          <a:xfrm>
            <a:off x="4571999" y="72189"/>
            <a:ext cx="4572000" cy="50793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3"/>
          <p:cNvSpPr txBox="1">
            <a:spLocks noGrp="1"/>
          </p:cNvSpPr>
          <p:nvPr>
            <p:ph type="title"/>
          </p:nvPr>
        </p:nvSpPr>
        <p:spPr>
          <a:xfrm>
            <a:off x="-28825" y="1741644"/>
            <a:ext cx="91728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t>Integrating Certifications into </a:t>
            </a:r>
            <a:br>
              <a:rPr lang="en-US" dirty="0"/>
            </a:br>
            <a:r>
              <a:rPr lang="en-US" dirty="0"/>
              <a:t>Bachelor’s Degree Programs</a:t>
            </a:r>
            <a:endParaRPr dirty="0">
              <a:latin typeface="Open Sans"/>
              <a:ea typeface="Open Sans"/>
              <a:cs typeface="Open Sans"/>
              <a:sym typeface="Open Sans"/>
            </a:endParaRPr>
          </a:p>
        </p:txBody>
      </p:sp>
      <p:pic>
        <p:nvPicPr>
          <p:cNvPr id="454" name="Google Shape;454;p33"/>
          <p:cNvPicPr preferRelativeResize="0"/>
          <p:nvPr/>
        </p:nvPicPr>
        <p:blipFill rotWithShape="1">
          <a:blip r:embed="rId3">
            <a:alphaModFix/>
          </a:blip>
          <a:srcRect/>
          <a:stretch/>
        </p:blipFill>
        <p:spPr>
          <a:xfrm>
            <a:off x="3473450" y="3516312"/>
            <a:ext cx="2197100" cy="368300"/>
          </a:xfrm>
          <a:prstGeom prst="rect">
            <a:avLst/>
          </a:prstGeom>
          <a:noFill/>
          <a:ln>
            <a:noFill/>
          </a:ln>
        </p:spPr>
      </p:pic>
      <p:sp>
        <p:nvSpPr>
          <p:cNvPr id="455" name="Google Shape;455;p33"/>
          <p:cNvSpPr/>
          <p:nvPr/>
        </p:nvSpPr>
        <p:spPr>
          <a:xfrm>
            <a:off x="7793831" y="4629150"/>
            <a:ext cx="1293019" cy="4500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  Project Background</a:t>
            </a:r>
            <a:endParaRPr dirty="0"/>
          </a:p>
        </p:txBody>
      </p:sp>
      <p:pic>
        <p:nvPicPr>
          <p:cNvPr id="461" name="Google Shape;461;p34"/>
          <p:cNvPicPr preferRelativeResize="0"/>
          <p:nvPr/>
        </p:nvPicPr>
        <p:blipFill rotWithShape="1">
          <a:blip r:embed="rId3">
            <a:alphaModFix/>
          </a:blip>
          <a:srcRect/>
          <a:stretch/>
        </p:blipFill>
        <p:spPr>
          <a:xfrm>
            <a:off x="6142581" y="2146278"/>
            <a:ext cx="950286" cy="480273"/>
          </a:xfrm>
          <a:prstGeom prst="rect">
            <a:avLst/>
          </a:prstGeom>
          <a:noFill/>
          <a:ln>
            <a:noFill/>
          </a:ln>
        </p:spPr>
      </p:pic>
      <p:pic>
        <p:nvPicPr>
          <p:cNvPr id="462" name="Google Shape;462;p34"/>
          <p:cNvPicPr preferRelativeResize="0"/>
          <p:nvPr/>
        </p:nvPicPr>
        <p:blipFill rotWithShape="1">
          <a:blip r:embed="rId4">
            <a:alphaModFix/>
          </a:blip>
          <a:srcRect/>
          <a:stretch/>
        </p:blipFill>
        <p:spPr>
          <a:xfrm>
            <a:off x="7398479" y="2125025"/>
            <a:ext cx="1149214" cy="517146"/>
          </a:xfrm>
          <a:prstGeom prst="rect">
            <a:avLst/>
          </a:prstGeom>
          <a:noFill/>
          <a:ln>
            <a:noFill/>
          </a:ln>
        </p:spPr>
      </p:pic>
      <p:pic>
        <p:nvPicPr>
          <p:cNvPr id="463" name="Google Shape;463;p34"/>
          <p:cNvPicPr preferRelativeResize="0"/>
          <p:nvPr/>
        </p:nvPicPr>
        <p:blipFill rotWithShape="1">
          <a:blip r:embed="rId5">
            <a:alphaModFix/>
          </a:blip>
          <a:srcRect/>
          <a:stretch/>
        </p:blipFill>
        <p:spPr>
          <a:xfrm>
            <a:off x="1838514" y="2125025"/>
            <a:ext cx="1092743" cy="518928"/>
          </a:xfrm>
          <a:prstGeom prst="rect">
            <a:avLst/>
          </a:prstGeom>
          <a:noFill/>
          <a:ln>
            <a:noFill/>
          </a:ln>
        </p:spPr>
      </p:pic>
      <p:pic>
        <p:nvPicPr>
          <p:cNvPr id="464" name="Google Shape;464;p34"/>
          <p:cNvPicPr preferRelativeResize="0"/>
          <p:nvPr/>
        </p:nvPicPr>
        <p:blipFill rotWithShape="1">
          <a:blip r:embed="rId6">
            <a:alphaModFix/>
          </a:blip>
          <a:srcRect/>
          <a:stretch/>
        </p:blipFill>
        <p:spPr>
          <a:xfrm>
            <a:off x="3236869" y="2146278"/>
            <a:ext cx="2600100" cy="497675"/>
          </a:xfrm>
          <a:prstGeom prst="rect">
            <a:avLst/>
          </a:prstGeom>
          <a:noFill/>
          <a:ln>
            <a:noFill/>
          </a:ln>
        </p:spPr>
      </p:pic>
      <p:pic>
        <p:nvPicPr>
          <p:cNvPr id="465" name="Google Shape;465;p34"/>
          <p:cNvPicPr preferRelativeResize="0"/>
          <p:nvPr/>
        </p:nvPicPr>
        <p:blipFill rotWithShape="1">
          <a:blip r:embed="rId7">
            <a:alphaModFix/>
          </a:blip>
          <a:srcRect/>
          <a:stretch/>
        </p:blipFill>
        <p:spPr>
          <a:xfrm>
            <a:off x="1838514" y="1369102"/>
            <a:ext cx="1585811" cy="497675"/>
          </a:xfrm>
          <a:prstGeom prst="rect">
            <a:avLst/>
          </a:prstGeom>
          <a:noFill/>
          <a:ln>
            <a:noFill/>
          </a:ln>
        </p:spPr>
      </p:pic>
      <p:sp>
        <p:nvSpPr>
          <p:cNvPr id="466" name="Google Shape;466;p34"/>
          <p:cNvSpPr txBox="1"/>
          <p:nvPr/>
        </p:nvSpPr>
        <p:spPr>
          <a:xfrm>
            <a:off x="190818" y="1402098"/>
            <a:ext cx="1442338"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600" b="1" i="0" u="none" strike="noStrike" cap="none" dirty="0">
                <a:solidFill>
                  <a:schemeClr val="dk1"/>
                </a:solidFill>
                <a:latin typeface="Open Sans"/>
                <a:ea typeface="Open Sans"/>
                <a:cs typeface="Open Sans"/>
                <a:sym typeface="Open Sans"/>
              </a:rPr>
              <a:t>Funded by:</a:t>
            </a:r>
            <a:endParaRPr sz="1200" b="0" i="0" u="none" strike="noStrike" cap="none" dirty="0">
              <a:solidFill>
                <a:schemeClr val="dk1"/>
              </a:solidFill>
              <a:latin typeface="Open Sans"/>
              <a:ea typeface="Open Sans"/>
              <a:cs typeface="Open Sans"/>
              <a:sym typeface="Open Sans"/>
            </a:endParaRPr>
          </a:p>
        </p:txBody>
      </p:sp>
      <p:sp>
        <p:nvSpPr>
          <p:cNvPr id="467" name="Google Shape;467;p34"/>
          <p:cNvSpPr txBox="1"/>
          <p:nvPr/>
        </p:nvSpPr>
        <p:spPr>
          <a:xfrm>
            <a:off x="356446" y="2223657"/>
            <a:ext cx="1276710"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600" b="1" i="0" u="none" strike="noStrike" cap="none" dirty="0">
                <a:solidFill>
                  <a:schemeClr val="dk1"/>
                </a:solidFill>
                <a:latin typeface="Open Sans"/>
                <a:ea typeface="Open Sans"/>
                <a:cs typeface="Open Sans"/>
                <a:sym typeface="Open Sans"/>
              </a:rPr>
              <a:t>Partners:</a:t>
            </a:r>
            <a:endParaRPr sz="1600" b="0" i="0" u="none" strike="noStrike" cap="none" dirty="0">
              <a:solidFill>
                <a:schemeClr val="dk1"/>
              </a:solidFill>
              <a:latin typeface="Open Sans"/>
              <a:ea typeface="Open Sans"/>
              <a:cs typeface="Open Sans"/>
              <a:sym typeface="Open Sans"/>
            </a:endParaRPr>
          </a:p>
        </p:txBody>
      </p:sp>
      <p:sp>
        <p:nvSpPr>
          <p:cNvPr id="468" name="Google Shape;468;p34"/>
          <p:cNvSpPr txBox="1"/>
          <p:nvPr/>
        </p:nvSpPr>
        <p:spPr>
          <a:xfrm>
            <a:off x="356446" y="3007389"/>
            <a:ext cx="1276710" cy="3385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600" b="1" i="0" u="none" strike="noStrike" cap="none" dirty="0">
                <a:solidFill>
                  <a:schemeClr val="dk1"/>
                </a:solidFill>
                <a:latin typeface="Open Sans"/>
                <a:ea typeface="Open Sans"/>
                <a:cs typeface="Open Sans"/>
                <a:sym typeface="Open Sans"/>
              </a:rPr>
              <a:t>Goals:</a:t>
            </a:r>
            <a:endParaRPr sz="1200" b="0" i="0" u="none" strike="noStrike" cap="none" dirty="0">
              <a:solidFill>
                <a:schemeClr val="dk1"/>
              </a:solidFill>
              <a:latin typeface="Open Sans"/>
              <a:ea typeface="Open Sans"/>
              <a:cs typeface="Open Sans"/>
              <a:sym typeface="Open Sans"/>
            </a:endParaRPr>
          </a:p>
        </p:txBody>
      </p:sp>
      <p:sp>
        <p:nvSpPr>
          <p:cNvPr id="469" name="Google Shape;469;p34"/>
          <p:cNvSpPr txBox="1"/>
          <p:nvPr/>
        </p:nvSpPr>
        <p:spPr>
          <a:xfrm>
            <a:off x="1711905" y="2995330"/>
            <a:ext cx="6707609" cy="13670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Open Sans"/>
                <a:ea typeface="Open Sans"/>
                <a:cs typeface="Open Sans"/>
                <a:sym typeface="Open Sans"/>
              </a:rPr>
              <a:t>Convene credentialing bodies and universities to:</a:t>
            </a:r>
            <a:endParaRPr dirty="0"/>
          </a:p>
          <a:p>
            <a:pPr marL="285750" marR="0" lvl="0" indent="-285750" algn="l" rtl="0">
              <a:lnSpc>
                <a:spcPct val="100000"/>
              </a:lnSpc>
              <a:spcBef>
                <a:spcPts val="800"/>
              </a:spcBef>
              <a:spcAft>
                <a:spcPts val="0"/>
              </a:spcAft>
              <a:buClr>
                <a:srgbClr val="000000"/>
              </a:buClr>
              <a:buSzPts val="1400"/>
              <a:buFont typeface="Arial"/>
              <a:buChar char="•"/>
            </a:pPr>
            <a:r>
              <a:rPr lang="en-US" sz="1400" b="0" i="0" u="none" strike="noStrike" cap="none" dirty="0">
                <a:solidFill>
                  <a:srgbClr val="000000"/>
                </a:solidFill>
                <a:latin typeface="Open Sans"/>
                <a:ea typeface="Open Sans"/>
                <a:cs typeface="Open Sans"/>
                <a:sym typeface="Open Sans"/>
              </a:rPr>
              <a:t>Explore how students can earn both degrees and certifications as part of their four-year degree program</a:t>
            </a:r>
            <a:endParaRPr dirty="0"/>
          </a:p>
          <a:p>
            <a:pPr marL="285750" marR="0" lvl="0" indent="-285750" algn="l" rtl="0">
              <a:lnSpc>
                <a:spcPct val="100000"/>
              </a:lnSpc>
              <a:spcBef>
                <a:spcPts val="500"/>
              </a:spcBef>
              <a:spcAft>
                <a:spcPts val="0"/>
              </a:spcAft>
              <a:buClr>
                <a:srgbClr val="000000"/>
              </a:buClr>
              <a:buSzPts val="1400"/>
              <a:buFont typeface="Arial"/>
              <a:buChar char="•"/>
            </a:pPr>
            <a:r>
              <a:rPr lang="en-US" sz="1400" b="0" i="0" u="none" strike="noStrike" cap="none" dirty="0">
                <a:solidFill>
                  <a:srgbClr val="000000"/>
                </a:solidFill>
                <a:latin typeface="Open Sans"/>
                <a:ea typeface="Open Sans"/>
                <a:cs typeface="Open Sans"/>
                <a:sym typeface="Open Sans"/>
              </a:rPr>
              <a:t>Create new opportunities for students to earn credentials with labor-market value</a:t>
            </a:r>
            <a:endParaRPr dirty="0"/>
          </a:p>
        </p:txBody>
      </p:sp>
      <p:pic>
        <p:nvPicPr>
          <p:cNvPr id="470" name="Google Shape;470;p34"/>
          <p:cNvPicPr preferRelativeResize="0"/>
          <p:nvPr/>
        </p:nvPicPr>
        <p:blipFill rotWithShape="1">
          <a:blip r:embed="rId8">
            <a:alphaModFix/>
          </a:blip>
          <a:srcRect/>
          <a:stretch/>
        </p:blipFill>
        <p:spPr>
          <a:xfrm>
            <a:off x="375955" y="4693360"/>
            <a:ext cx="1276710" cy="28025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Key Themes from Convenings</a:t>
            </a:r>
            <a:endParaRPr dirty="0"/>
          </a:p>
        </p:txBody>
      </p:sp>
      <p:sp>
        <p:nvSpPr>
          <p:cNvPr id="476" name="Google Shape;476;p35"/>
          <p:cNvSpPr/>
          <p:nvPr/>
        </p:nvSpPr>
        <p:spPr>
          <a:xfrm>
            <a:off x="439366" y="1238994"/>
            <a:ext cx="8265268" cy="572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477" name="Google Shape;477;p35"/>
          <p:cNvSpPr/>
          <p:nvPr/>
        </p:nvSpPr>
        <p:spPr>
          <a:xfrm>
            <a:off x="439366" y="1884325"/>
            <a:ext cx="8265268" cy="5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478" name="Google Shape;478;p35"/>
          <p:cNvSpPr/>
          <p:nvPr/>
        </p:nvSpPr>
        <p:spPr>
          <a:xfrm>
            <a:off x="439366" y="2529656"/>
            <a:ext cx="8265268" cy="572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479" name="Google Shape;479;p35"/>
          <p:cNvSpPr/>
          <p:nvPr/>
        </p:nvSpPr>
        <p:spPr>
          <a:xfrm>
            <a:off x="439366" y="3174987"/>
            <a:ext cx="8265268" cy="57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480" name="Google Shape;480;p35"/>
          <p:cNvSpPr/>
          <p:nvPr/>
        </p:nvSpPr>
        <p:spPr>
          <a:xfrm>
            <a:off x="439366" y="3820318"/>
            <a:ext cx="8265268" cy="572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481" name="Google Shape;481;p35"/>
          <p:cNvSpPr txBox="1"/>
          <p:nvPr/>
        </p:nvSpPr>
        <p:spPr>
          <a:xfrm>
            <a:off x="557718" y="1340179"/>
            <a:ext cx="802207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chemeClr val="lt1"/>
                </a:solidFill>
                <a:latin typeface="Open Sans"/>
                <a:ea typeface="Open Sans"/>
                <a:cs typeface="Open Sans"/>
                <a:sym typeface="Open Sans"/>
              </a:rPr>
              <a:t>Need consensus on the definitions of certificates and certifications</a:t>
            </a:r>
            <a:endParaRPr dirty="0"/>
          </a:p>
        </p:txBody>
      </p:sp>
      <p:sp>
        <p:nvSpPr>
          <p:cNvPr id="482" name="Google Shape;482;p35"/>
          <p:cNvSpPr txBox="1"/>
          <p:nvPr/>
        </p:nvSpPr>
        <p:spPr>
          <a:xfrm>
            <a:off x="557718" y="2021115"/>
            <a:ext cx="802207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chemeClr val="dk1"/>
                </a:solidFill>
                <a:latin typeface="Open Sans"/>
                <a:ea typeface="Open Sans"/>
                <a:cs typeface="Open Sans"/>
                <a:sym typeface="Open Sans"/>
              </a:rPr>
              <a:t>Provide continuing education for faculty</a:t>
            </a:r>
            <a:endParaRPr dirty="0"/>
          </a:p>
        </p:txBody>
      </p:sp>
      <p:sp>
        <p:nvSpPr>
          <p:cNvPr id="483" name="Google Shape;483;p35"/>
          <p:cNvSpPr txBox="1"/>
          <p:nvPr/>
        </p:nvSpPr>
        <p:spPr>
          <a:xfrm>
            <a:off x="557718" y="2643686"/>
            <a:ext cx="802207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chemeClr val="lt1"/>
                </a:solidFill>
                <a:latin typeface="Open Sans"/>
                <a:ea typeface="Open Sans"/>
                <a:cs typeface="Open Sans"/>
                <a:sym typeface="Open Sans"/>
              </a:rPr>
              <a:t>Determine the value and quality of certifications</a:t>
            </a:r>
            <a:endParaRPr dirty="0"/>
          </a:p>
        </p:txBody>
      </p:sp>
      <p:sp>
        <p:nvSpPr>
          <p:cNvPr id="484" name="Google Shape;484;p35"/>
          <p:cNvSpPr txBox="1"/>
          <p:nvPr/>
        </p:nvSpPr>
        <p:spPr>
          <a:xfrm>
            <a:off x="557718" y="3318137"/>
            <a:ext cx="802207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chemeClr val="dk1"/>
                </a:solidFill>
                <a:latin typeface="Open Sans"/>
                <a:ea typeface="Open Sans"/>
                <a:cs typeface="Open Sans"/>
                <a:sym typeface="Open Sans"/>
              </a:rPr>
              <a:t>Develop a matrix about certifications </a:t>
            </a:r>
            <a:endParaRPr dirty="0"/>
          </a:p>
        </p:txBody>
      </p:sp>
      <p:sp>
        <p:nvSpPr>
          <p:cNvPr id="485" name="Google Shape;485;p35"/>
          <p:cNvSpPr txBox="1"/>
          <p:nvPr/>
        </p:nvSpPr>
        <p:spPr>
          <a:xfrm>
            <a:off x="557718" y="3927737"/>
            <a:ext cx="8022077"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chemeClr val="lt1"/>
                </a:solidFill>
                <a:latin typeface="Open Sans"/>
                <a:ea typeface="Open Sans"/>
                <a:cs typeface="Open Sans"/>
                <a:sym typeface="Open Sans"/>
              </a:rPr>
              <a:t>Obtain buy-in at all levels of the certification bodies and universities</a:t>
            </a:r>
            <a:endParaRPr dirty="0"/>
          </a:p>
        </p:txBody>
      </p:sp>
      <p:pic>
        <p:nvPicPr>
          <p:cNvPr id="486" name="Google Shape;486;p35"/>
          <p:cNvPicPr preferRelativeResize="0"/>
          <p:nvPr/>
        </p:nvPicPr>
        <p:blipFill rotWithShape="1">
          <a:blip r:embed="rId3">
            <a:alphaModFix/>
          </a:blip>
          <a:srcRect/>
          <a:stretch/>
        </p:blipFill>
        <p:spPr>
          <a:xfrm>
            <a:off x="375955" y="4693360"/>
            <a:ext cx="1276710" cy="28025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dirty="0"/>
              <a:t>How Likely Participants Are to Pursue a Partnership </a:t>
            </a:r>
            <a:br>
              <a:rPr lang="en-US" sz="2400" dirty="0"/>
            </a:br>
            <a:r>
              <a:rPr lang="en-US" sz="2400" dirty="0"/>
              <a:t>to Better Align Programs’ Curricula</a:t>
            </a:r>
            <a:endParaRPr dirty="0"/>
          </a:p>
        </p:txBody>
      </p:sp>
      <p:pic>
        <p:nvPicPr>
          <p:cNvPr id="492" name="Google Shape;492;p36"/>
          <p:cNvPicPr preferRelativeResize="0"/>
          <p:nvPr/>
        </p:nvPicPr>
        <p:blipFill rotWithShape="1">
          <a:blip r:embed="rId3">
            <a:alphaModFix/>
          </a:blip>
          <a:srcRect/>
          <a:stretch/>
        </p:blipFill>
        <p:spPr>
          <a:xfrm>
            <a:off x="375955" y="4693360"/>
            <a:ext cx="1276710" cy="280254"/>
          </a:xfrm>
          <a:prstGeom prst="rect">
            <a:avLst/>
          </a:prstGeom>
          <a:noFill/>
          <a:ln>
            <a:noFill/>
          </a:ln>
        </p:spPr>
      </p:pic>
      <p:sp>
        <p:nvSpPr>
          <p:cNvPr id="493" name="Google Shape;493;p36"/>
          <p:cNvSpPr txBox="1"/>
          <p:nvPr/>
        </p:nvSpPr>
        <p:spPr>
          <a:xfrm>
            <a:off x="1841978" y="4813018"/>
            <a:ext cx="3488779" cy="160596"/>
          </a:xfrm>
          <a:prstGeom prst="rect">
            <a:avLst/>
          </a:prstGeom>
          <a:noFill/>
          <a:ln>
            <a:noFill/>
          </a:ln>
        </p:spPr>
        <p:txBody>
          <a:bodyPr spcFirstLastPara="1" wrap="square" lIns="68575" tIns="0" rIns="68575" bIns="0" anchor="b" anchorCtr="0">
            <a:noAutofit/>
          </a:bodyPr>
          <a:lstStyle/>
          <a:p>
            <a:pPr marL="0" marR="0" lvl="0" indent="0" algn="l" rtl="0">
              <a:lnSpc>
                <a:spcPct val="90000"/>
              </a:lnSpc>
              <a:spcBef>
                <a:spcPts val="0"/>
              </a:spcBef>
              <a:spcAft>
                <a:spcPts val="0"/>
              </a:spcAft>
              <a:buNone/>
            </a:pPr>
            <a:r>
              <a:rPr lang="en-US" sz="750" b="0" i="0" u="none" strike="noStrike" cap="none" dirty="0">
                <a:solidFill>
                  <a:schemeClr val="dk1"/>
                </a:solidFill>
                <a:latin typeface="Open Sans"/>
                <a:ea typeface="Open Sans"/>
                <a:cs typeface="Open Sans"/>
                <a:sym typeface="Open Sans"/>
              </a:rPr>
              <a:t>*Data figures in the tables were rounded to the nearest whole number; </a:t>
            </a:r>
            <a:br>
              <a:rPr lang="en-US" sz="750" b="0" i="0" u="none" strike="noStrike" cap="none" dirty="0">
                <a:solidFill>
                  <a:schemeClr val="dk1"/>
                </a:solidFill>
                <a:latin typeface="Open Sans"/>
                <a:ea typeface="Open Sans"/>
                <a:cs typeface="Open Sans"/>
                <a:sym typeface="Open Sans"/>
              </a:rPr>
            </a:br>
            <a:r>
              <a:rPr lang="en-US" sz="750" b="0" i="0" u="none" strike="noStrike" cap="none" dirty="0">
                <a:solidFill>
                  <a:schemeClr val="dk1"/>
                </a:solidFill>
                <a:latin typeface="Open Sans"/>
                <a:ea typeface="Open Sans"/>
                <a:cs typeface="Open Sans"/>
                <a:sym typeface="Open Sans"/>
              </a:rPr>
              <a:t>  as a result, columns may not add up to exactly 100%.</a:t>
            </a:r>
            <a:endParaRPr dirty="0"/>
          </a:p>
        </p:txBody>
      </p:sp>
      <p:graphicFrame>
        <p:nvGraphicFramePr>
          <p:cNvPr id="494" name="Google Shape;494;p36"/>
          <p:cNvGraphicFramePr/>
          <p:nvPr/>
        </p:nvGraphicFramePr>
        <p:xfrm>
          <a:off x="422031" y="1435784"/>
          <a:ext cx="8241325" cy="1374650"/>
        </p:xfrm>
        <a:graphic>
          <a:graphicData uri="http://schemas.openxmlformats.org/drawingml/2006/table">
            <a:tbl>
              <a:tblPr>
                <a:noFill/>
                <a:tableStyleId>{F5DA43E4-4C68-4BF1-BF0E-C3745E0CFCB7}</a:tableStyleId>
              </a:tblPr>
              <a:tblGrid>
                <a:gridCol w="1420825">
                  <a:extLst>
                    <a:ext uri="{9D8B030D-6E8A-4147-A177-3AD203B41FA5}">
                      <a16:colId xmlns:a16="http://schemas.microsoft.com/office/drawing/2014/main" val="20000"/>
                    </a:ext>
                  </a:extLst>
                </a:gridCol>
                <a:gridCol w="932425">
                  <a:extLst>
                    <a:ext uri="{9D8B030D-6E8A-4147-A177-3AD203B41FA5}">
                      <a16:colId xmlns:a16="http://schemas.microsoft.com/office/drawing/2014/main" val="20001"/>
                    </a:ext>
                  </a:extLst>
                </a:gridCol>
                <a:gridCol w="715375">
                  <a:extLst>
                    <a:ext uri="{9D8B030D-6E8A-4147-A177-3AD203B41FA5}">
                      <a16:colId xmlns:a16="http://schemas.microsoft.com/office/drawing/2014/main" val="20002"/>
                    </a:ext>
                  </a:extLst>
                </a:gridCol>
                <a:gridCol w="935500">
                  <a:extLst>
                    <a:ext uri="{9D8B030D-6E8A-4147-A177-3AD203B41FA5}">
                      <a16:colId xmlns:a16="http://schemas.microsoft.com/office/drawing/2014/main" val="20003"/>
                    </a:ext>
                  </a:extLst>
                </a:gridCol>
                <a:gridCol w="770400">
                  <a:extLst>
                    <a:ext uri="{9D8B030D-6E8A-4147-A177-3AD203B41FA5}">
                      <a16:colId xmlns:a16="http://schemas.microsoft.com/office/drawing/2014/main" val="20004"/>
                    </a:ext>
                  </a:extLst>
                </a:gridCol>
                <a:gridCol w="825425">
                  <a:extLst>
                    <a:ext uri="{9D8B030D-6E8A-4147-A177-3AD203B41FA5}">
                      <a16:colId xmlns:a16="http://schemas.microsoft.com/office/drawing/2014/main" val="20005"/>
                    </a:ext>
                  </a:extLst>
                </a:gridCol>
                <a:gridCol w="880450">
                  <a:extLst>
                    <a:ext uri="{9D8B030D-6E8A-4147-A177-3AD203B41FA5}">
                      <a16:colId xmlns:a16="http://schemas.microsoft.com/office/drawing/2014/main" val="20006"/>
                    </a:ext>
                  </a:extLst>
                </a:gridCol>
                <a:gridCol w="935500">
                  <a:extLst>
                    <a:ext uri="{9D8B030D-6E8A-4147-A177-3AD203B41FA5}">
                      <a16:colId xmlns:a16="http://schemas.microsoft.com/office/drawing/2014/main" val="20007"/>
                    </a:ext>
                  </a:extLst>
                </a:gridCol>
                <a:gridCol w="825425">
                  <a:extLst>
                    <a:ext uri="{9D8B030D-6E8A-4147-A177-3AD203B41FA5}">
                      <a16:colId xmlns:a16="http://schemas.microsoft.com/office/drawing/2014/main" val="20008"/>
                    </a:ext>
                  </a:extLst>
                </a:gridCol>
              </a:tblGrid>
              <a:tr h="249400">
                <a:tc>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 </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gridSpan="2">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April Health Care</a:t>
                      </a:r>
                      <a:endParaRPr sz="800" u="none" strike="noStrike" cap="none" dirty="0">
                        <a:solidFill>
                          <a:schemeClr val="lt1"/>
                        </a:solidFill>
                        <a:latin typeface="Open Sans"/>
                        <a:ea typeface="Open Sans"/>
                        <a:cs typeface="Open Sans"/>
                        <a:sym typeface="Open Sans"/>
                      </a:endParaRPr>
                    </a:p>
                  </a:txBody>
                  <a:tcPr marL="81850" marR="81850" marT="40925" marB="409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July Cybersecurity</a:t>
                      </a:r>
                      <a:endParaRPr sz="800" u="none" strike="noStrike" cap="none" dirty="0">
                        <a:solidFill>
                          <a:schemeClr val="lt1"/>
                        </a:solidFill>
                        <a:latin typeface="Open Sans"/>
                        <a:ea typeface="Open Sans"/>
                        <a:cs typeface="Open Sans"/>
                        <a:sym typeface="Open Sans"/>
                      </a:endParaRPr>
                    </a:p>
                  </a:txBody>
                  <a:tcPr marL="81850" marR="81850" marT="40925" marB="409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October Liberal Arts</a:t>
                      </a:r>
                      <a:endParaRPr sz="800" u="none" strike="noStrike" cap="none" dirty="0">
                        <a:solidFill>
                          <a:schemeClr val="lt1"/>
                        </a:solidFill>
                        <a:latin typeface="Open Sans"/>
                        <a:ea typeface="Open Sans"/>
                        <a:cs typeface="Open Sans"/>
                        <a:sym typeface="Open Sans"/>
                      </a:endParaRPr>
                    </a:p>
                  </a:txBody>
                  <a:tcPr marL="81850" marR="81850" marT="40925" marB="409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December Manufacturing</a:t>
                      </a:r>
                      <a:endParaRPr sz="800" u="none" strike="noStrike" cap="none" dirty="0">
                        <a:solidFill>
                          <a:schemeClr val="lt1"/>
                        </a:solidFill>
                        <a:latin typeface="Open Sans"/>
                        <a:ea typeface="Open Sans"/>
                        <a:cs typeface="Open Sans"/>
                        <a:sym typeface="Open Sans"/>
                      </a:endParaRPr>
                    </a:p>
                  </a:txBody>
                  <a:tcPr marL="81850" marR="81850" marT="40925" marB="409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302650">
                <a:tc>
                  <a:txBody>
                    <a:bodyPr/>
                    <a:lstStyle/>
                    <a:p>
                      <a:pPr marL="0" marR="0" lvl="0" indent="0" algn="l"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Pre-Convening Responses</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Certification </a:t>
                      </a:r>
                      <a:br>
                        <a:rPr lang="en-US" sz="800" i="1" u="none" strike="noStrike" cap="none" dirty="0">
                          <a:solidFill>
                            <a:schemeClr val="lt1"/>
                          </a:solidFill>
                          <a:latin typeface="Open Sans"/>
                          <a:ea typeface="Open Sans"/>
                          <a:cs typeface="Open Sans"/>
                          <a:sym typeface="Open Sans"/>
                        </a:rPr>
                      </a:br>
                      <a:r>
                        <a:rPr lang="en-US" sz="800" i="1" u="none" strike="noStrike" cap="none" dirty="0">
                          <a:solidFill>
                            <a:schemeClr val="lt1"/>
                          </a:solidFill>
                          <a:latin typeface="Open Sans"/>
                          <a:ea typeface="Open Sans"/>
                          <a:cs typeface="Open Sans"/>
                          <a:sym typeface="Open Sans"/>
                        </a:rPr>
                        <a:t>Body</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University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Certification </a:t>
                      </a:r>
                      <a:br>
                        <a:rPr lang="en-US" sz="800" i="1" u="none" strike="noStrike" cap="none" dirty="0">
                          <a:solidFill>
                            <a:schemeClr val="lt1"/>
                          </a:solidFill>
                          <a:latin typeface="Open Sans"/>
                          <a:ea typeface="Open Sans"/>
                          <a:cs typeface="Open Sans"/>
                          <a:sym typeface="Open Sans"/>
                        </a:rPr>
                      </a:br>
                      <a:r>
                        <a:rPr lang="en-US" sz="800" i="1" u="none" strike="noStrike" cap="none" dirty="0">
                          <a:solidFill>
                            <a:schemeClr val="lt1"/>
                          </a:solidFill>
                          <a:latin typeface="Open Sans"/>
                          <a:ea typeface="Open Sans"/>
                          <a:cs typeface="Open Sans"/>
                          <a:sym typeface="Open Sans"/>
                        </a:rPr>
                        <a:t>Body</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University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Certification </a:t>
                      </a:r>
                      <a:br>
                        <a:rPr lang="en-US" sz="800" i="1" u="none" strike="noStrike" cap="none" dirty="0">
                          <a:solidFill>
                            <a:schemeClr val="lt1"/>
                          </a:solidFill>
                          <a:latin typeface="Open Sans"/>
                          <a:ea typeface="Open Sans"/>
                          <a:cs typeface="Open Sans"/>
                          <a:sym typeface="Open Sans"/>
                        </a:rPr>
                      </a:br>
                      <a:r>
                        <a:rPr lang="en-US" sz="800" i="1" u="none" strike="noStrike" cap="none" dirty="0">
                          <a:solidFill>
                            <a:schemeClr val="lt1"/>
                          </a:solidFill>
                          <a:latin typeface="Open Sans"/>
                          <a:ea typeface="Open Sans"/>
                          <a:cs typeface="Open Sans"/>
                          <a:sym typeface="Open Sans"/>
                        </a:rPr>
                        <a:t>Body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University</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Certification </a:t>
                      </a:r>
                      <a:br>
                        <a:rPr lang="en-US" sz="800" i="1" u="none" strike="noStrike" cap="none" dirty="0">
                          <a:solidFill>
                            <a:schemeClr val="lt1"/>
                          </a:solidFill>
                          <a:latin typeface="Open Sans"/>
                          <a:ea typeface="Open Sans"/>
                          <a:cs typeface="Open Sans"/>
                          <a:sym typeface="Open Sans"/>
                        </a:rPr>
                      </a:br>
                      <a:r>
                        <a:rPr lang="en-US" sz="800" i="1" u="none" strike="noStrike" cap="none" dirty="0">
                          <a:solidFill>
                            <a:schemeClr val="lt1"/>
                          </a:solidFill>
                          <a:latin typeface="Open Sans"/>
                          <a:ea typeface="Open Sans"/>
                          <a:cs typeface="Open Sans"/>
                          <a:sym typeface="Open Sans"/>
                        </a:rPr>
                        <a:t>Body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University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205650">
                <a:tc>
                  <a:txBody>
                    <a:bodyPr/>
                    <a:lstStyle/>
                    <a:p>
                      <a:pPr marL="0" marR="0" lvl="0" indent="0" algn="l" rtl="0">
                        <a:lnSpc>
                          <a:spcPct val="107000"/>
                        </a:lnSpc>
                        <a:spcBef>
                          <a:spcPts val="0"/>
                        </a:spcBef>
                        <a:spcAft>
                          <a:spcPts val="0"/>
                        </a:spcAft>
                        <a:buNone/>
                      </a:pPr>
                      <a:r>
                        <a:rPr lang="en-US" sz="900" b="1" u="none" strike="noStrike" cap="none" dirty="0">
                          <a:solidFill>
                            <a:schemeClr val="dk1"/>
                          </a:solidFill>
                          <a:latin typeface="Open Sans"/>
                          <a:ea typeface="Open Sans"/>
                          <a:cs typeface="Open Sans"/>
                          <a:sym typeface="Open Sans"/>
                        </a:rPr>
                        <a:t>Definitely Likely</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25%</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17%</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50%</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29%</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9%</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205650">
                <a:tc>
                  <a:txBody>
                    <a:bodyPr/>
                    <a:lstStyle/>
                    <a:p>
                      <a:pPr marL="0" marR="0" lvl="0" indent="0" algn="l" rtl="0">
                        <a:lnSpc>
                          <a:spcPct val="107000"/>
                        </a:lnSpc>
                        <a:spcBef>
                          <a:spcPts val="0"/>
                        </a:spcBef>
                        <a:spcAft>
                          <a:spcPts val="0"/>
                        </a:spcAft>
                        <a:buNone/>
                      </a:pPr>
                      <a:r>
                        <a:rPr lang="en-US" sz="900" b="1" u="none" strike="noStrike" cap="none" dirty="0">
                          <a:solidFill>
                            <a:schemeClr val="dk1"/>
                          </a:solidFill>
                          <a:latin typeface="Open Sans"/>
                          <a:ea typeface="Open Sans"/>
                          <a:cs typeface="Open Sans"/>
                          <a:sym typeface="Open Sans"/>
                        </a:rPr>
                        <a:t>Somewhat Likely </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50%</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50%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17%</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70%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29%</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33%</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80%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64%</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05650">
                <a:tc>
                  <a:txBody>
                    <a:bodyPr/>
                    <a:lstStyle/>
                    <a:p>
                      <a:pPr marL="0" marR="0" lvl="0" indent="0" algn="l" rtl="0">
                        <a:lnSpc>
                          <a:spcPct val="107000"/>
                        </a:lnSpc>
                        <a:spcBef>
                          <a:spcPts val="0"/>
                        </a:spcBef>
                        <a:spcAft>
                          <a:spcPts val="0"/>
                        </a:spcAft>
                        <a:buNone/>
                      </a:pPr>
                      <a:r>
                        <a:rPr lang="en-US" sz="900" b="1" u="none" strike="noStrike" cap="none" dirty="0">
                          <a:solidFill>
                            <a:schemeClr val="dk1"/>
                          </a:solidFill>
                          <a:latin typeface="Open Sans"/>
                          <a:ea typeface="Open Sans"/>
                          <a:cs typeface="Open Sans"/>
                          <a:sym typeface="Open Sans"/>
                        </a:rPr>
                        <a:t>Not Very Likely</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25%</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17%</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17%</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30%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29%</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67%</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27%</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205650">
                <a:tc>
                  <a:txBody>
                    <a:bodyPr/>
                    <a:lstStyle/>
                    <a:p>
                      <a:pPr marL="0" marR="0" lvl="0" indent="0" algn="l" rtl="0">
                        <a:lnSpc>
                          <a:spcPct val="107000"/>
                        </a:lnSpc>
                        <a:spcBef>
                          <a:spcPts val="0"/>
                        </a:spcBef>
                        <a:spcAft>
                          <a:spcPts val="0"/>
                        </a:spcAft>
                        <a:buNone/>
                      </a:pPr>
                      <a:r>
                        <a:rPr lang="en-US" sz="900" b="1" u="none" strike="noStrike" cap="none" dirty="0">
                          <a:solidFill>
                            <a:schemeClr val="dk1"/>
                          </a:solidFill>
                          <a:latin typeface="Open Sans"/>
                          <a:ea typeface="Open Sans"/>
                          <a:cs typeface="Open Sans"/>
                          <a:sym typeface="Open Sans"/>
                        </a:rPr>
                        <a:t>Not Likely at All</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17%</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17%</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13%</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graphicFrame>
        <p:nvGraphicFramePr>
          <p:cNvPr id="495" name="Google Shape;495;p36"/>
          <p:cNvGraphicFramePr/>
          <p:nvPr/>
        </p:nvGraphicFramePr>
        <p:xfrm>
          <a:off x="422031" y="2894368"/>
          <a:ext cx="8241325" cy="1646625"/>
        </p:xfrm>
        <a:graphic>
          <a:graphicData uri="http://schemas.openxmlformats.org/drawingml/2006/table">
            <a:tbl>
              <a:tblPr>
                <a:noFill/>
                <a:tableStyleId>{F5DA43E4-4C68-4BF1-BF0E-C3745E0CFCB7}</a:tableStyleId>
              </a:tblPr>
              <a:tblGrid>
                <a:gridCol w="1420825">
                  <a:extLst>
                    <a:ext uri="{9D8B030D-6E8A-4147-A177-3AD203B41FA5}">
                      <a16:colId xmlns:a16="http://schemas.microsoft.com/office/drawing/2014/main" val="20000"/>
                    </a:ext>
                  </a:extLst>
                </a:gridCol>
                <a:gridCol w="932425">
                  <a:extLst>
                    <a:ext uri="{9D8B030D-6E8A-4147-A177-3AD203B41FA5}">
                      <a16:colId xmlns:a16="http://schemas.microsoft.com/office/drawing/2014/main" val="20001"/>
                    </a:ext>
                  </a:extLst>
                </a:gridCol>
                <a:gridCol w="715375">
                  <a:extLst>
                    <a:ext uri="{9D8B030D-6E8A-4147-A177-3AD203B41FA5}">
                      <a16:colId xmlns:a16="http://schemas.microsoft.com/office/drawing/2014/main" val="20002"/>
                    </a:ext>
                  </a:extLst>
                </a:gridCol>
                <a:gridCol w="935500">
                  <a:extLst>
                    <a:ext uri="{9D8B030D-6E8A-4147-A177-3AD203B41FA5}">
                      <a16:colId xmlns:a16="http://schemas.microsoft.com/office/drawing/2014/main" val="20003"/>
                    </a:ext>
                  </a:extLst>
                </a:gridCol>
                <a:gridCol w="770400">
                  <a:extLst>
                    <a:ext uri="{9D8B030D-6E8A-4147-A177-3AD203B41FA5}">
                      <a16:colId xmlns:a16="http://schemas.microsoft.com/office/drawing/2014/main" val="20004"/>
                    </a:ext>
                  </a:extLst>
                </a:gridCol>
                <a:gridCol w="825425">
                  <a:extLst>
                    <a:ext uri="{9D8B030D-6E8A-4147-A177-3AD203B41FA5}">
                      <a16:colId xmlns:a16="http://schemas.microsoft.com/office/drawing/2014/main" val="20005"/>
                    </a:ext>
                  </a:extLst>
                </a:gridCol>
                <a:gridCol w="880450">
                  <a:extLst>
                    <a:ext uri="{9D8B030D-6E8A-4147-A177-3AD203B41FA5}">
                      <a16:colId xmlns:a16="http://schemas.microsoft.com/office/drawing/2014/main" val="20006"/>
                    </a:ext>
                  </a:extLst>
                </a:gridCol>
                <a:gridCol w="935500">
                  <a:extLst>
                    <a:ext uri="{9D8B030D-6E8A-4147-A177-3AD203B41FA5}">
                      <a16:colId xmlns:a16="http://schemas.microsoft.com/office/drawing/2014/main" val="20007"/>
                    </a:ext>
                  </a:extLst>
                </a:gridCol>
                <a:gridCol w="825425">
                  <a:extLst>
                    <a:ext uri="{9D8B030D-6E8A-4147-A177-3AD203B41FA5}">
                      <a16:colId xmlns:a16="http://schemas.microsoft.com/office/drawing/2014/main" val="20008"/>
                    </a:ext>
                  </a:extLst>
                </a:gridCol>
              </a:tblGrid>
              <a:tr h="258350">
                <a:tc>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 </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gridSpan="2">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April Health Care</a:t>
                      </a:r>
                      <a:endParaRPr sz="800" u="none" strike="noStrike" cap="none" dirty="0">
                        <a:solidFill>
                          <a:schemeClr val="lt1"/>
                        </a:solidFill>
                        <a:latin typeface="Open Sans"/>
                        <a:ea typeface="Open Sans"/>
                        <a:cs typeface="Open Sans"/>
                        <a:sym typeface="Open Sans"/>
                      </a:endParaRPr>
                    </a:p>
                  </a:txBody>
                  <a:tcPr marL="81850" marR="81850" marT="40925" marB="409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July Cybersecurity</a:t>
                      </a:r>
                      <a:endParaRPr sz="800" u="none" strike="noStrike" cap="none" dirty="0">
                        <a:solidFill>
                          <a:schemeClr val="lt1"/>
                        </a:solidFill>
                        <a:latin typeface="Open Sans"/>
                        <a:ea typeface="Open Sans"/>
                        <a:cs typeface="Open Sans"/>
                        <a:sym typeface="Open Sans"/>
                      </a:endParaRPr>
                    </a:p>
                  </a:txBody>
                  <a:tcPr marL="81850" marR="81850" marT="40925" marB="409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October Liberal Arts</a:t>
                      </a:r>
                      <a:endParaRPr sz="800" u="none" strike="noStrike" cap="none" dirty="0">
                        <a:solidFill>
                          <a:schemeClr val="lt1"/>
                        </a:solidFill>
                        <a:latin typeface="Open Sans"/>
                        <a:ea typeface="Open Sans"/>
                        <a:cs typeface="Open Sans"/>
                        <a:sym typeface="Open Sans"/>
                      </a:endParaRPr>
                    </a:p>
                  </a:txBody>
                  <a:tcPr marL="81850" marR="81850" marT="40925" marB="409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hMerge="1">
                  <a:txBody>
                    <a:bodyPr/>
                    <a:lstStyle/>
                    <a:p>
                      <a:endParaRPr lang="en-US"/>
                    </a:p>
                  </a:txBody>
                  <a:tcPr/>
                </a:tc>
                <a:tc gridSpan="2">
                  <a:txBody>
                    <a:bodyPr/>
                    <a:lstStyle/>
                    <a:p>
                      <a:pPr marL="0" marR="0" lvl="0" indent="0" algn="ctr" rtl="0">
                        <a:lnSpc>
                          <a:spcPct val="107000"/>
                        </a:lnSpc>
                        <a:spcBef>
                          <a:spcPts val="0"/>
                        </a:spcBef>
                        <a:spcAft>
                          <a:spcPts val="0"/>
                        </a:spcAft>
                        <a:buNone/>
                      </a:pPr>
                      <a:r>
                        <a:rPr lang="en-US" sz="900" b="1" u="none" strike="noStrike" cap="none" dirty="0">
                          <a:solidFill>
                            <a:schemeClr val="lt1"/>
                          </a:solidFill>
                          <a:latin typeface="Open Sans"/>
                          <a:ea typeface="Open Sans"/>
                          <a:cs typeface="Open Sans"/>
                          <a:sym typeface="Open Sans"/>
                        </a:rPr>
                        <a:t>December Manufacturing</a:t>
                      </a:r>
                      <a:endParaRPr sz="800" u="none" strike="noStrike" cap="none" dirty="0">
                        <a:solidFill>
                          <a:schemeClr val="lt1"/>
                        </a:solidFill>
                        <a:latin typeface="Open Sans"/>
                        <a:ea typeface="Open Sans"/>
                        <a:cs typeface="Open Sans"/>
                        <a:sym typeface="Open Sans"/>
                      </a:endParaRPr>
                    </a:p>
                  </a:txBody>
                  <a:tcPr marL="81850" marR="81850" marT="40925" marB="409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hMerge="1">
                  <a:txBody>
                    <a:bodyPr/>
                    <a:lstStyle/>
                    <a:p>
                      <a:endParaRPr lang="en-US"/>
                    </a:p>
                  </a:txBody>
                  <a:tcPr/>
                </a:tc>
                <a:extLst>
                  <a:ext uri="{0D108BD9-81ED-4DB2-BD59-A6C34878D82A}">
                    <a16:rowId xmlns:a16="http://schemas.microsoft.com/office/drawing/2014/main" val="10000"/>
                  </a:ext>
                </a:extLst>
              </a:tr>
              <a:tr h="323025">
                <a:tc>
                  <a:txBody>
                    <a:bodyPr/>
                    <a:lstStyle/>
                    <a:p>
                      <a:pPr marL="0" marR="0" lvl="0" indent="0" algn="l"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Pre-Convening Responses</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Certification </a:t>
                      </a:r>
                      <a:br>
                        <a:rPr lang="en-US" sz="800" i="1" u="none" strike="noStrike" cap="none" dirty="0">
                          <a:solidFill>
                            <a:schemeClr val="lt1"/>
                          </a:solidFill>
                          <a:latin typeface="Open Sans"/>
                          <a:ea typeface="Open Sans"/>
                          <a:cs typeface="Open Sans"/>
                          <a:sym typeface="Open Sans"/>
                        </a:rPr>
                      </a:br>
                      <a:r>
                        <a:rPr lang="en-US" sz="800" i="1" u="none" strike="noStrike" cap="none" dirty="0">
                          <a:solidFill>
                            <a:schemeClr val="lt1"/>
                          </a:solidFill>
                          <a:latin typeface="Open Sans"/>
                          <a:ea typeface="Open Sans"/>
                          <a:cs typeface="Open Sans"/>
                          <a:sym typeface="Open Sans"/>
                        </a:rPr>
                        <a:t>Body</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University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Certification </a:t>
                      </a:r>
                      <a:br>
                        <a:rPr lang="en-US" sz="800" i="1" u="none" strike="noStrike" cap="none" dirty="0">
                          <a:solidFill>
                            <a:schemeClr val="lt1"/>
                          </a:solidFill>
                          <a:latin typeface="Open Sans"/>
                          <a:ea typeface="Open Sans"/>
                          <a:cs typeface="Open Sans"/>
                          <a:sym typeface="Open Sans"/>
                        </a:rPr>
                      </a:br>
                      <a:r>
                        <a:rPr lang="en-US" sz="800" i="1" u="none" strike="noStrike" cap="none" dirty="0">
                          <a:solidFill>
                            <a:schemeClr val="lt1"/>
                          </a:solidFill>
                          <a:latin typeface="Open Sans"/>
                          <a:ea typeface="Open Sans"/>
                          <a:cs typeface="Open Sans"/>
                          <a:sym typeface="Open Sans"/>
                        </a:rPr>
                        <a:t>Body</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University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Certification </a:t>
                      </a:r>
                      <a:br>
                        <a:rPr lang="en-US" sz="800" i="1" u="none" strike="noStrike" cap="none" dirty="0">
                          <a:solidFill>
                            <a:schemeClr val="lt1"/>
                          </a:solidFill>
                          <a:latin typeface="Open Sans"/>
                          <a:ea typeface="Open Sans"/>
                          <a:cs typeface="Open Sans"/>
                          <a:sym typeface="Open Sans"/>
                        </a:rPr>
                      </a:br>
                      <a:r>
                        <a:rPr lang="en-US" sz="800" i="1" u="none" strike="noStrike" cap="none" dirty="0">
                          <a:solidFill>
                            <a:schemeClr val="lt1"/>
                          </a:solidFill>
                          <a:latin typeface="Open Sans"/>
                          <a:ea typeface="Open Sans"/>
                          <a:cs typeface="Open Sans"/>
                          <a:sym typeface="Open Sans"/>
                        </a:rPr>
                        <a:t>Body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University</a:t>
                      </a:r>
                      <a:endParaRPr sz="800" u="none" strike="noStrike" cap="none" dirty="0">
                        <a:solidFill>
                          <a:schemeClr val="lt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Certification </a:t>
                      </a:r>
                      <a:br>
                        <a:rPr lang="en-US" sz="800" i="1" u="none" strike="noStrike" cap="none" dirty="0">
                          <a:solidFill>
                            <a:schemeClr val="lt1"/>
                          </a:solidFill>
                          <a:latin typeface="Open Sans"/>
                          <a:ea typeface="Open Sans"/>
                          <a:cs typeface="Open Sans"/>
                          <a:sym typeface="Open Sans"/>
                        </a:rPr>
                      </a:br>
                      <a:r>
                        <a:rPr lang="en-US" sz="800" i="1" u="none" strike="noStrike" cap="none" dirty="0">
                          <a:solidFill>
                            <a:schemeClr val="lt1"/>
                          </a:solidFill>
                          <a:latin typeface="Open Sans"/>
                          <a:ea typeface="Open Sans"/>
                          <a:cs typeface="Open Sans"/>
                          <a:sym typeface="Open Sans"/>
                        </a:rPr>
                        <a:t>Body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marR="0" lvl="0" indent="0" algn="ctr" rtl="0">
                        <a:lnSpc>
                          <a:spcPct val="107000"/>
                        </a:lnSpc>
                        <a:spcBef>
                          <a:spcPts val="0"/>
                        </a:spcBef>
                        <a:spcAft>
                          <a:spcPts val="0"/>
                        </a:spcAft>
                        <a:buNone/>
                      </a:pPr>
                      <a:r>
                        <a:rPr lang="en-US" sz="800" i="1" u="none" strike="noStrike" cap="none" dirty="0">
                          <a:solidFill>
                            <a:schemeClr val="lt1"/>
                          </a:solidFill>
                          <a:latin typeface="Open Sans"/>
                          <a:ea typeface="Open Sans"/>
                          <a:cs typeface="Open Sans"/>
                          <a:sym typeface="Open Sans"/>
                        </a:rPr>
                        <a:t>University</a:t>
                      </a:r>
                      <a:endParaRPr sz="800" u="none" strike="noStrike" cap="none" dirty="0">
                        <a:solidFill>
                          <a:schemeClr val="lt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213050">
                <a:tc>
                  <a:txBody>
                    <a:bodyPr/>
                    <a:lstStyle/>
                    <a:p>
                      <a:pPr marL="0" marR="0" lvl="0" indent="0" algn="l" rtl="0">
                        <a:lnSpc>
                          <a:spcPct val="107000"/>
                        </a:lnSpc>
                        <a:spcBef>
                          <a:spcPts val="0"/>
                        </a:spcBef>
                        <a:spcAft>
                          <a:spcPts val="0"/>
                        </a:spcAft>
                        <a:buNone/>
                      </a:pPr>
                      <a:r>
                        <a:rPr lang="en-US" sz="900" b="1" u="none" strike="noStrike" cap="none" dirty="0">
                          <a:solidFill>
                            <a:schemeClr val="dk1"/>
                          </a:solidFill>
                          <a:latin typeface="Open Sans"/>
                          <a:ea typeface="Open Sans"/>
                          <a:cs typeface="Open Sans"/>
                          <a:sym typeface="Open Sans"/>
                        </a:rPr>
                        <a:t>Definitely Likely</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47%</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44%</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44%</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32%</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50%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8%</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50%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25%</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213050">
                <a:tc>
                  <a:txBody>
                    <a:bodyPr/>
                    <a:lstStyle/>
                    <a:p>
                      <a:pPr marL="0" marR="0" lvl="0" indent="0" algn="l" rtl="0">
                        <a:lnSpc>
                          <a:spcPct val="107000"/>
                        </a:lnSpc>
                        <a:spcBef>
                          <a:spcPts val="0"/>
                        </a:spcBef>
                        <a:spcAft>
                          <a:spcPts val="0"/>
                        </a:spcAft>
                        <a:buNone/>
                      </a:pPr>
                      <a:r>
                        <a:rPr lang="en-US" sz="900" b="1" u="none" strike="noStrike" cap="none" dirty="0">
                          <a:solidFill>
                            <a:schemeClr val="dk1"/>
                          </a:solidFill>
                          <a:latin typeface="Open Sans"/>
                          <a:ea typeface="Open Sans"/>
                          <a:cs typeface="Open Sans"/>
                          <a:sym typeface="Open Sans"/>
                        </a:rPr>
                        <a:t>Somewhat Likely </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33%</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44%</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36%</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53%</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33%</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62%</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30%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64%</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3050">
                <a:tc>
                  <a:txBody>
                    <a:bodyPr/>
                    <a:lstStyle/>
                    <a:p>
                      <a:pPr marL="0" marR="0" lvl="0" indent="0" algn="l" rtl="0">
                        <a:lnSpc>
                          <a:spcPct val="107000"/>
                        </a:lnSpc>
                        <a:spcBef>
                          <a:spcPts val="0"/>
                        </a:spcBef>
                        <a:spcAft>
                          <a:spcPts val="0"/>
                        </a:spcAft>
                        <a:buNone/>
                      </a:pPr>
                      <a:r>
                        <a:rPr lang="en-US" sz="900" b="1" u="none" strike="noStrike" cap="none" dirty="0">
                          <a:solidFill>
                            <a:schemeClr val="dk1"/>
                          </a:solidFill>
                          <a:latin typeface="Open Sans"/>
                          <a:ea typeface="Open Sans"/>
                          <a:cs typeface="Open Sans"/>
                          <a:sym typeface="Open Sans"/>
                        </a:rPr>
                        <a:t>Not Very Likely</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7%</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6%</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20%</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11%</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17%</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23%</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213050">
                <a:tc>
                  <a:txBody>
                    <a:bodyPr/>
                    <a:lstStyle/>
                    <a:p>
                      <a:pPr marL="0" marR="0" lvl="0" indent="0" algn="l" rtl="0">
                        <a:lnSpc>
                          <a:spcPct val="107000"/>
                        </a:lnSpc>
                        <a:spcBef>
                          <a:spcPts val="0"/>
                        </a:spcBef>
                        <a:spcAft>
                          <a:spcPts val="0"/>
                        </a:spcAft>
                        <a:buNone/>
                      </a:pPr>
                      <a:r>
                        <a:rPr lang="en-US" sz="900" b="1" u="none" strike="noStrike" cap="none" dirty="0">
                          <a:solidFill>
                            <a:schemeClr val="dk1"/>
                          </a:solidFill>
                          <a:latin typeface="Open Sans"/>
                          <a:ea typeface="Open Sans"/>
                          <a:cs typeface="Open Sans"/>
                          <a:sym typeface="Open Sans"/>
                        </a:rPr>
                        <a:t>Not Likely at All</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42950" marR="4295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ctr" rtl="0">
                        <a:lnSpc>
                          <a:spcPct val="107000"/>
                        </a:lnSpc>
                        <a:spcBef>
                          <a:spcPts val="0"/>
                        </a:spcBef>
                        <a:spcAft>
                          <a:spcPts val="0"/>
                        </a:spcAft>
                        <a:buNone/>
                      </a:pPr>
                      <a:r>
                        <a:rPr lang="en-US" sz="900" u="none" strike="noStrike" cap="none" dirty="0">
                          <a:solidFill>
                            <a:schemeClr val="dk1"/>
                          </a:solidFill>
                          <a:latin typeface="Open Sans"/>
                          <a:ea typeface="Open Sans"/>
                          <a:cs typeface="Open Sans"/>
                          <a:sym typeface="Open Sans"/>
                        </a:rPr>
                        <a:t>0%</a:t>
                      </a:r>
                      <a:endParaRPr sz="800" u="none" strike="noStrike" cap="none" dirty="0">
                        <a:solidFill>
                          <a:schemeClr val="dk1"/>
                        </a:solidFill>
                        <a:latin typeface="Open Sans"/>
                        <a:ea typeface="Open Sans"/>
                        <a:cs typeface="Open Sans"/>
                        <a:sym typeface="Open Sans"/>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13050">
                <a:tc>
                  <a:txBody>
                    <a:bodyPr/>
                    <a:lstStyle/>
                    <a:p>
                      <a:pPr marL="0" marR="0" lvl="0" indent="0" algn="l" rtl="0">
                        <a:lnSpc>
                          <a:spcPct val="107000"/>
                        </a:lnSpc>
                        <a:spcBef>
                          <a:spcPts val="0"/>
                        </a:spcBef>
                        <a:spcAft>
                          <a:spcPts val="0"/>
                        </a:spcAft>
                        <a:buNone/>
                      </a:pPr>
                      <a:r>
                        <a:rPr lang="en-US" sz="900" b="1" u="none" strike="noStrike" cap="none" dirty="0">
                          <a:latin typeface="Open Sans"/>
                          <a:ea typeface="Open Sans"/>
                          <a:cs typeface="Open Sans"/>
                          <a:sym typeface="Open Sans"/>
                        </a:rPr>
                        <a:t>Not Applicable</a:t>
                      </a:r>
                      <a:endParaRPr sz="900" u="none" strike="noStrike" cap="none" dirty="0">
                        <a:latin typeface="Open Sans"/>
                        <a:ea typeface="Open Sans"/>
                        <a:cs typeface="Open Sans"/>
                        <a:sym typeface="Open Sans"/>
                      </a:endParaRPr>
                    </a:p>
                  </a:txBody>
                  <a:tcPr marL="65875" marR="6587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07000"/>
                        </a:lnSpc>
                        <a:spcBef>
                          <a:spcPts val="0"/>
                        </a:spcBef>
                        <a:spcAft>
                          <a:spcPts val="0"/>
                        </a:spcAft>
                        <a:buNone/>
                      </a:pPr>
                      <a:r>
                        <a:rPr lang="en-US" sz="900" u="none" strike="noStrike" cap="none" dirty="0">
                          <a:latin typeface="Open Sans"/>
                          <a:ea typeface="Open Sans"/>
                          <a:cs typeface="Open Sans"/>
                          <a:sym typeface="Open Sans"/>
                        </a:rPr>
                        <a:t>13%</a:t>
                      </a:r>
                      <a:endParaRPr dirty="0"/>
                    </a:p>
                  </a:txBody>
                  <a:tcPr marL="65875" marR="6587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07000"/>
                        </a:lnSpc>
                        <a:spcBef>
                          <a:spcPts val="0"/>
                        </a:spcBef>
                        <a:spcAft>
                          <a:spcPts val="0"/>
                        </a:spcAft>
                        <a:buNone/>
                      </a:pPr>
                      <a:r>
                        <a:rPr lang="en-US" sz="900" u="none" strike="noStrike" cap="none" dirty="0">
                          <a:latin typeface="Open Sans"/>
                          <a:ea typeface="Open Sans"/>
                          <a:cs typeface="Open Sans"/>
                          <a:sym typeface="Open Sans"/>
                        </a:rPr>
                        <a:t>6%</a:t>
                      </a:r>
                      <a:endParaRPr dirty="0"/>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07000"/>
                        </a:lnSpc>
                        <a:spcBef>
                          <a:spcPts val="0"/>
                        </a:spcBef>
                        <a:spcAft>
                          <a:spcPts val="0"/>
                        </a:spcAft>
                        <a:buNone/>
                      </a:pPr>
                      <a:r>
                        <a:rPr lang="en-US" sz="900" u="none" strike="noStrike" cap="none" dirty="0">
                          <a:latin typeface="Open Sans"/>
                          <a:ea typeface="Open Sans"/>
                          <a:cs typeface="Open Sans"/>
                          <a:sym typeface="Open Sans"/>
                        </a:rPr>
                        <a:t>0%</a:t>
                      </a:r>
                      <a:endParaRPr dirty="0"/>
                    </a:p>
                  </a:txBody>
                  <a:tcPr marL="65875" marR="6587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07000"/>
                        </a:lnSpc>
                        <a:spcBef>
                          <a:spcPts val="0"/>
                        </a:spcBef>
                        <a:spcAft>
                          <a:spcPts val="0"/>
                        </a:spcAft>
                        <a:buNone/>
                      </a:pPr>
                      <a:r>
                        <a:rPr lang="en-US" sz="900" u="none" strike="noStrike" cap="none" dirty="0">
                          <a:latin typeface="Open Sans"/>
                          <a:ea typeface="Open Sans"/>
                          <a:cs typeface="Open Sans"/>
                          <a:sym typeface="Open Sans"/>
                        </a:rPr>
                        <a:t>5%</a:t>
                      </a:r>
                      <a:endParaRPr dirty="0"/>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07000"/>
                        </a:lnSpc>
                        <a:spcBef>
                          <a:spcPts val="0"/>
                        </a:spcBef>
                        <a:spcAft>
                          <a:spcPts val="0"/>
                        </a:spcAft>
                        <a:buNone/>
                      </a:pPr>
                      <a:r>
                        <a:rPr lang="en-US" sz="900" u="none" strike="noStrike" cap="none" dirty="0">
                          <a:latin typeface="Open Sans"/>
                          <a:ea typeface="Open Sans"/>
                          <a:cs typeface="Open Sans"/>
                          <a:sym typeface="Open Sans"/>
                        </a:rPr>
                        <a:t>0%</a:t>
                      </a:r>
                      <a:endParaRPr dirty="0"/>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07000"/>
                        </a:lnSpc>
                        <a:spcBef>
                          <a:spcPts val="0"/>
                        </a:spcBef>
                        <a:spcAft>
                          <a:spcPts val="0"/>
                        </a:spcAft>
                        <a:buNone/>
                      </a:pPr>
                      <a:r>
                        <a:rPr lang="en-US" sz="900" u="none" strike="noStrike" cap="none" dirty="0">
                          <a:latin typeface="Open Sans"/>
                          <a:ea typeface="Open Sans"/>
                          <a:cs typeface="Open Sans"/>
                          <a:sym typeface="Open Sans"/>
                        </a:rPr>
                        <a:t>8%</a:t>
                      </a:r>
                      <a:endParaRPr dirty="0"/>
                    </a:p>
                  </a:txBody>
                  <a:tcPr marL="65875" marR="6587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07000"/>
                        </a:lnSpc>
                        <a:spcBef>
                          <a:spcPts val="0"/>
                        </a:spcBef>
                        <a:spcAft>
                          <a:spcPts val="0"/>
                        </a:spcAft>
                        <a:buNone/>
                      </a:pPr>
                      <a:r>
                        <a:rPr lang="en-US" sz="900" u="none" strike="noStrike" cap="none" dirty="0">
                          <a:latin typeface="Open Sans"/>
                          <a:ea typeface="Open Sans"/>
                          <a:cs typeface="Open Sans"/>
                          <a:sym typeface="Open Sans"/>
                        </a:rPr>
                        <a:t>20%</a:t>
                      </a:r>
                      <a:endParaRPr dirty="0"/>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CBCBC"/>
                    </a:solidFill>
                  </a:tcPr>
                </a:tc>
                <a:tc>
                  <a:txBody>
                    <a:bodyPr/>
                    <a:lstStyle/>
                    <a:p>
                      <a:pPr marL="0" marR="0" lvl="0" indent="0" algn="ctr" rtl="0">
                        <a:lnSpc>
                          <a:spcPct val="107000"/>
                        </a:lnSpc>
                        <a:spcBef>
                          <a:spcPts val="0"/>
                        </a:spcBef>
                        <a:spcAft>
                          <a:spcPts val="0"/>
                        </a:spcAft>
                        <a:buNone/>
                      </a:pPr>
                      <a:r>
                        <a:rPr lang="en-US" sz="900" u="none" strike="noStrike" cap="none" dirty="0">
                          <a:latin typeface="Open Sans"/>
                          <a:ea typeface="Open Sans"/>
                          <a:cs typeface="Open Sans"/>
                          <a:sym typeface="Open Sans"/>
                        </a:rPr>
                        <a:t>11%</a:t>
                      </a:r>
                      <a:endParaRPr dirty="0"/>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CBCB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7"/>
          <p:cNvSpPr/>
          <p:nvPr/>
        </p:nvSpPr>
        <p:spPr>
          <a:xfrm>
            <a:off x="0" y="64736"/>
            <a:ext cx="9144000" cy="5078764"/>
          </a:xfrm>
          <a:prstGeom prst="rect">
            <a:avLst/>
          </a:prstGeom>
          <a:solidFill>
            <a:srgbClr val="E553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01" name="Google Shape;501;p37"/>
          <p:cNvSpPr txBox="1"/>
          <p:nvPr/>
        </p:nvSpPr>
        <p:spPr>
          <a:xfrm>
            <a:off x="-28825" y="2251442"/>
            <a:ext cx="9172800" cy="107260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Open Sans"/>
              <a:buNone/>
            </a:pPr>
            <a:r>
              <a:rPr lang="en-US" sz="2800" b="1" i="0" u="none" strike="noStrike" cap="none" dirty="0">
                <a:solidFill>
                  <a:srgbClr val="FFFFFF"/>
                </a:solidFill>
                <a:latin typeface="Open Sans"/>
                <a:ea typeface="Open Sans"/>
                <a:cs typeface="Open Sans"/>
                <a:sym typeface="Open Sans"/>
              </a:rPr>
              <a:t>Questions?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38"/>
          <p:cNvPicPr preferRelativeResize="0"/>
          <p:nvPr/>
        </p:nvPicPr>
        <p:blipFill rotWithShape="1">
          <a:blip r:embed="rId3">
            <a:alphaModFix/>
          </a:blip>
          <a:srcRect r="23328"/>
          <a:stretch/>
        </p:blipFill>
        <p:spPr>
          <a:xfrm>
            <a:off x="3231950" y="-8700"/>
            <a:ext cx="5912051" cy="5162726"/>
          </a:xfrm>
          <a:prstGeom prst="rect">
            <a:avLst/>
          </a:prstGeom>
          <a:noFill/>
          <a:ln>
            <a:noFill/>
          </a:ln>
        </p:spPr>
      </p:pic>
      <p:sp>
        <p:nvSpPr>
          <p:cNvPr id="507" name="Google Shape;507;p38"/>
          <p:cNvSpPr/>
          <p:nvPr/>
        </p:nvSpPr>
        <p:spPr>
          <a:xfrm>
            <a:off x="-27889" y="1974"/>
            <a:ext cx="5170810" cy="5162719"/>
          </a:xfrm>
          <a:custGeom>
            <a:avLst/>
            <a:gdLst/>
            <a:ahLst/>
            <a:cxnLst/>
            <a:rect l="l" t="t" r="r" b="b"/>
            <a:pathLst>
              <a:path w="5170810" h="5162719" extrusionOk="0">
                <a:moveTo>
                  <a:pt x="5170810" y="5130350"/>
                </a:moveTo>
                <a:lnTo>
                  <a:pt x="4013649" y="0"/>
                </a:lnTo>
                <a:lnTo>
                  <a:pt x="0" y="0"/>
                </a:lnTo>
                <a:lnTo>
                  <a:pt x="0" y="5154627"/>
                </a:lnTo>
                <a:lnTo>
                  <a:pt x="525981" y="5162719"/>
                </a:lnTo>
                <a:lnTo>
                  <a:pt x="5170810" y="513035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08" name="Google Shape;508;p38"/>
          <p:cNvSpPr txBox="1">
            <a:spLocks noGrp="1"/>
          </p:cNvSpPr>
          <p:nvPr>
            <p:ph type="title"/>
          </p:nvPr>
        </p:nvSpPr>
        <p:spPr>
          <a:xfrm>
            <a:off x="-27889" y="1588757"/>
            <a:ext cx="4572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2800" dirty="0">
                <a:solidFill>
                  <a:schemeClr val="lt1"/>
                </a:solidFill>
              </a:rPr>
              <a:t>Thank you</a:t>
            </a:r>
            <a:endParaRPr dirty="0"/>
          </a:p>
        </p:txBody>
      </p:sp>
      <p:pic>
        <p:nvPicPr>
          <p:cNvPr id="509" name="Google Shape;509;p38"/>
          <p:cNvPicPr preferRelativeResize="0"/>
          <p:nvPr/>
        </p:nvPicPr>
        <p:blipFill rotWithShape="1">
          <a:blip r:embed="rId4">
            <a:alphaModFix/>
          </a:blip>
          <a:srcRect/>
          <a:stretch/>
        </p:blipFill>
        <p:spPr>
          <a:xfrm>
            <a:off x="1294762" y="3462789"/>
            <a:ext cx="2057037" cy="692028"/>
          </a:xfrm>
          <a:prstGeom prst="rect">
            <a:avLst/>
          </a:prstGeom>
          <a:noFill/>
          <a:ln>
            <a:noFill/>
          </a:ln>
        </p:spPr>
      </p:pic>
      <p:sp>
        <p:nvSpPr>
          <p:cNvPr id="510" name="Google Shape;510;p38"/>
          <p:cNvSpPr txBox="1"/>
          <p:nvPr/>
        </p:nvSpPr>
        <p:spPr>
          <a:xfrm>
            <a:off x="-27889" y="2231884"/>
            <a:ext cx="4572000" cy="70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accent1"/>
              </a:buClr>
              <a:buSzPts val="3000"/>
              <a:buFont typeface="Open Sans"/>
              <a:buNone/>
            </a:pPr>
            <a:r>
              <a:rPr lang="en-US" sz="1700" b="0" i="0" u="none" strike="noStrike" cap="none" dirty="0">
                <a:solidFill>
                  <a:schemeClr val="lt1"/>
                </a:solidFill>
                <a:latin typeface="Open Sans"/>
                <a:ea typeface="Open Sans"/>
                <a:cs typeface="Open Sans"/>
                <a:sym typeface="Open Sans"/>
              </a:rPr>
              <a:t>Visit </a:t>
            </a:r>
            <a:r>
              <a:rPr lang="en-US" sz="1700" b="0" i="0" u="sng" strike="noStrike" cap="none" dirty="0">
                <a:solidFill>
                  <a:schemeClr val="hlink"/>
                </a:solidFill>
                <a:latin typeface="Open Sans"/>
                <a:ea typeface="Open Sans"/>
                <a:cs typeface="Open Sans"/>
                <a:sym typeface="Open Sans"/>
                <a:hlinkClick r:id="rId5"/>
              </a:rPr>
              <a:t>www.Kaplan.com/credegree </a:t>
            </a:r>
            <a:endParaRPr dirty="0"/>
          </a:p>
          <a:p>
            <a:pPr marL="0" marR="0" lvl="0" indent="0" algn="ctr" rtl="0">
              <a:lnSpc>
                <a:spcPct val="100000"/>
              </a:lnSpc>
              <a:spcBef>
                <a:spcPts val="0"/>
              </a:spcBef>
              <a:spcAft>
                <a:spcPts val="0"/>
              </a:spcAft>
              <a:buClr>
                <a:schemeClr val="accent1"/>
              </a:buClr>
              <a:buSzPts val="3000"/>
              <a:buFont typeface="Open Sans"/>
              <a:buNone/>
            </a:pPr>
            <a:r>
              <a:rPr lang="en-US" sz="1700" b="0" i="0" u="none" strike="noStrike" cap="none" dirty="0">
                <a:solidFill>
                  <a:schemeClr val="lt1"/>
                </a:solidFill>
                <a:latin typeface="Open Sans"/>
                <a:ea typeface="Open Sans"/>
                <a:cs typeface="Open Sans"/>
                <a:sym typeface="Open Sans"/>
              </a:rPr>
              <a:t>to learn more.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Agenda</a:t>
            </a:r>
            <a:endParaRPr dirty="0"/>
          </a:p>
        </p:txBody>
      </p:sp>
      <p:sp>
        <p:nvSpPr>
          <p:cNvPr id="80" name="Google Shape;80;p12"/>
          <p:cNvSpPr txBox="1"/>
          <p:nvPr/>
        </p:nvSpPr>
        <p:spPr>
          <a:xfrm>
            <a:off x="1325234" y="1708575"/>
            <a:ext cx="3246765" cy="32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300" b="0" i="0" u="none" strike="noStrike" cap="none" dirty="0">
                <a:solidFill>
                  <a:srgbClr val="000000"/>
                </a:solidFill>
                <a:latin typeface="Open Sans"/>
                <a:ea typeface="Open Sans"/>
                <a:cs typeface="Open Sans"/>
                <a:sym typeface="Open Sans"/>
              </a:rPr>
              <a:t>What’s a </a:t>
            </a:r>
            <a:r>
              <a:rPr lang="en-US" sz="1300" b="0" i="0" u="none" strike="noStrike" cap="none" dirty="0" err="1">
                <a:solidFill>
                  <a:srgbClr val="000000"/>
                </a:solidFill>
                <a:latin typeface="Open Sans"/>
                <a:ea typeface="Open Sans"/>
                <a:cs typeface="Open Sans"/>
                <a:sym typeface="Open Sans"/>
              </a:rPr>
              <a:t>Credegree</a:t>
            </a:r>
            <a:r>
              <a:rPr lang="en-US" sz="1300" b="0" i="0" u="none" strike="noStrike" cap="none" dirty="0">
                <a:solidFill>
                  <a:srgbClr val="000000"/>
                </a:solidFill>
                <a:latin typeface="Open Sans"/>
                <a:ea typeface="Open Sans"/>
                <a:cs typeface="Open Sans"/>
                <a:sym typeface="Open Sans"/>
              </a:rPr>
              <a:t>™? Why Now?</a:t>
            </a:r>
            <a:endParaRPr dirty="0"/>
          </a:p>
        </p:txBody>
      </p:sp>
      <p:sp>
        <p:nvSpPr>
          <p:cNvPr id="81" name="Google Shape;81;p12"/>
          <p:cNvSpPr txBox="1"/>
          <p:nvPr/>
        </p:nvSpPr>
        <p:spPr>
          <a:xfrm>
            <a:off x="1325234" y="2511368"/>
            <a:ext cx="3246766" cy="32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300" b="0" i="0" u="none" strike="noStrike" cap="none" dirty="0">
                <a:solidFill>
                  <a:srgbClr val="000000"/>
                </a:solidFill>
                <a:latin typeface="Open Sans"/>
                <a:ea typeface="Open Sans"/>
                <a:cs typeface="Open Sans"/>
                <a:sym typeface="Open Sans"/>
              </a:rPr>
              <a:t>Lynn University’s Credegree Strategy</a:t>
            </a:r>
            <a:endParaRPr dirty="0"/>
          </a:p>
        </p:txBody>
      </p:sp>
      <p:sp>
        <p:nvSpPr>
          <p:cNvPr id="82" name="Google Shape;82;p12"/>
          <p:cNvSpPr txBox="1"/>
          <p:nvPr/>
        </p:nvSpPr>
        <p:spPr>
          <a:xfrm>
            <a:off x="1325233" y="3314162"/>
            <a:ext cx="3246766" cy="32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300" b="0" i="0" u="none" strike="noStrike" cap="none" dirty="0">
                <a:solidFill>
                  <a:srgbClr val="000000"/>
                </a:solidFill>
                <a:latin typeface="Open Sans"/>
                <a:ea typeface="Open Sans"/>
                <a:cs typeface="Open Sans"/>
                <a:sym typeface="Open Sans"/>
              </a:rPr>
              <a:t>Integrating Certifications into </a:t>
            </a:r>
            <a:br>
              <a:rPr lang="en-US" sz="1300" b="0" i="0" u="none" strike="noStrike" cap="none" dirty="0">
                <a:solidFill>
                  <a:srgbClr val="000000"/>
                </a:solidFill>
                <a:latin typeface="Open Sans"/>
                <a:ea typeface="Open Sans"/>
                <a:cs typeface="Open Sans"/>
                <a:sym typeface="Open Sans"/>
              </a:rPr>
            </a:br>
            <a:r>
              <a:rPr lang="en-US" sz="1300" b="0" i="0" u="none" strike="noStrike" cap="none" dirty="0">
                <a:solidFill>
                  <a:srgbClr val="000000"/>
                </a:solidFill>
                <a:latin typeface="Open Sans"/>
                <a:ea typeface="Open Sans"/>
                <a:cs typeface="Open Sans"/>
                <a:sym typeface="Open Sans"/>
              </a:rPr>
              <a:t>Bachelor’s Degree Programs</a:t>
            </a:r>
            <a:endParaRPr sz="1300" b="0" i="0" u="none" strike="noStrike" cap="none" dirty="0">
              <a:solidFill>
                <a:srgbClr val="000000"/>
              </a:solidFill>
              <a:latin typeface="Open Sans"/>
              <a:ea typeface="Open Sans"/>
              <a:cs typeface="Open Sans"/>
              <a:sym typeface="Open Sans"/>
            </a:endParaRPr>
          </a:p>
        </p:txBody>
      </p:sp>
      <p:pic>
        <p:nvPicPr>
          <p:cNvPr id="83" name="Google Shape;83;p12"/>
          <p:cNvPicPr preferRelativeResize="0"/>
          <p:nvPr/>
        </p:nvPicPr>
        <p:blipFill rotWithShape="1">
          <a:blip r:embed="rId3">
            <a:alphaModFix/>
          </a:blip>
          <a:srcRect/>
          <a:stretch/>
        </p:blipFill>
        <p:spPr>
          <a:xfrm>
            <a:off x="4572000" y="82502"/>
            <a:ext cx="4572000" cy="5060997"/>
          </a:xfrm>
          <a:prstGeom prst="rect">
            <a:avLst/>
          </a:prstGeom>
          <a:noFill/>
          <a:ln>
            <a:noFill/>
          </a:ln>
        </p:spPr>
      </p:pic>
      <p:pic>
        <p:nvPicPr>
          <p:cNvPr id="84" name="Google Shape;84;p12"/>
          <p:cNvPicPr preferRelativeResize="0"/>
          <p:nvPr/>
        </p:nvPicPr>
        <p:blipFill rotWithShape="1">
          <a:blip r:embed="rId4">
            <a:alphaModFix/>
          </a:blip>
          <a:srcRect/>
          <a:stretch/>
        </p:blipFill>
        <p:spPr>
          <a:xfrm>
            <a:off x="7940243" y="4714875"/>
            <a:ext cx="887250" cy="295750"/>
          </a:xfrm>
          <a:prstGeom prst="rect">
            <a:avLst/>
          </a:prstGeom>
          <a:noFill/>
          <a:ln>
            <a:noFill/>
          </a:ln>
        </p:spPr>
      </p:pic>
      <p:sp>
        <p:nvSpPr>
          <p:cNvPr id="85" name="Google Shape;85;p12"/>
          <p:cNvSpPr/>
          <p:nvPr/>
        </p:nvSpPr>
        <p:spPr>
          <a:xfrm>
            <a:off x="617063" y="1591789"/>
            <a:ext cx="607219" cy="6072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86" name="Google Shape;86;p12"/>
          <p:cNvSpPr/>
          <p:nvPr/>
        </p:nvSpPr>
        <p:spPr>
          <a:xfrm>
            <a:off x="617063" y="2377602"/>
            <a:ext cx="607219" cy="6072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87" name="Google Shape;87;p12"/>
          <p:cNvSpPr/>
          <p:nvPr/>
        </p:nvSpPr>
        <p:spPr>
          <a:xfrm>
            <a:off x="617063" y="3184846"/>
            <a:ext cx="607219" cy="6072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88" name="Google Shape;88;p12"/>
          <p:cNvSpPr txBox="1"/>
          <p:nvPr/>
        </p:nvSpPr>
        <p:spPr>
          <a:xfrm>
            <a:off x="617063" y="1708575"/>
            <a:ext cx="607219" cy="328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a:solidFill>
                  <a:schemeClr val="lt1"/>
                </a:solidFill>
                <a:latin typeface="Open Sans"/>
                <a:ea typeface="Open Sans"/>
                <a:cs typeface="Open Sans"/>
                <a:sym typeface="Open Sans"/>
              </a:rPr>
              <a:t>01</a:t>
            </a:r>
            <a:endParaRPr sz="2300" b="1" i="0" u="none" strike="noStrike" cap="none" dirty="0">
              <a:solidFill>
                <a:schemeClr val="lt1"/>
              </a:solidFill>
              <a:latin typeface="Open Sans"/>
              <a:ea typeface="Open Sans"/>
              <a:cs typeface="Open Sans"/>
              <a:sym typeface="Open Sans"/>
            </a:endParaRPr>
          </a:p>
        </p:txBody>
      </p:sp>
      <p:sp>
        <p:nvSpPr>
          <p:cNvPr id="89" name="Google Shape;89;p12"/>
          <p:cNvSpPr txBox="1"/>
          <p:nvPr/>
        </p:nvSpPr>
        <p:spPr>
          <a:xfrm>
            <a:off x="617063" y="2511368"/>
            <a:ext cx="607219" cy="328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a:solidFill>
                  <a:schemeClr val="lt1"/>
                </a:solidFill>
                <a:latin typeface="Open Sans"/>
                <a:ea typeface="Open Sans"/>
                <a:cs typeface="Open Sans"/>
                <a:sym typeface="Open Sans"/>
              </a:rPr>
              <a:t>02</a:t>
            </a:r>
            <a:endParaRPr sz="2300" b="1" i="0" u="none" strike="noStrike" cap="none" dirty="0">
              <a:solidFill>
                <a:schemeClr val="lt1"/>
              </a:solidFill>
              <a:latin typeface="Open Sans"/>
              <a:ea typeface="Open Sans"/>
              <a:cs typeface="Open Sans"/>
              <a:sym typeface="Open Sans"/>
            </a:endParaRPr>
          </a:p>
        </p:txBody>
      </p:sp>
      <p:sp>
        <p:nvSpPr>
          <p:cNvPr id="90" name="Google Shape;90;p12"/>
          <p:cNvSpPr txBox="1"/>
          <p:nvPr/>
        </p:nvSpPr>
        <p:spPr>
          <a:xfrm>
            <a:off x="617063" y="3314162"/>
            <a:ext cx="607219" cy="328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a:solidFill>
                  <a:schemeClr val="lt1"/>
                </a:solidFill>
                <a:latin typeface="Open Sans"/>
                <a:ea typeface="Open Sans"/>
                <a:cs typeface="Open Sans"/>
                <a:sym typeface="Open Sans"/>
              </a:rPr>
              <a:t>03</a:t>
            </a:r>
            <a:endParaRPr sz="2300" b="1" i="0" u="none" strike="noStrike" cap="none" dirty="0">
              <a:solidFill>
                <a:schemeClr val="lt1"/>
              </a:solidFill>
              <a:latin typeface="Open Sans"/>
              <a:ea typeface="Open Sans"/>
              <a:cs typeface="Open Sans"/>
              <a:sym typeface="Open Sans"/>
            </a:endParaRPr>
          </a:p>
        </p:txBody>
      </p:sp>
      <p:sp>
        <p:nvSpPr>
          <p:cNvPr id="91" name="Google Shape;91;p12"/>
          <p:cNvSpPr txBox="1"/>
          <p:nvPr/>
        </p:nvSpPr>
        <p:spPr>
          <a:xfrm>
            <a:off x="1325233" y="4121406"/>
            <a:ext cx="3246766" cy="32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300" b="0" i="0" u="none" strike="noStrike" cap="none" dirty="0">
                <a:solidFill>
                  <a:srgbClr val="000000"/>
                </a:solidFill>
                <a:latin typeface="Open Sans"/>
                <a:ea typeface="Open Sans"/>
                <a:cs typeface="Open Sans"/>
                <a:sym typeface="Open Sans"/>
              </a:rPr>
              <a:t>Questions</a:t>
            </a:r>
            <a:endParaRPr sz="1300" b="0" i="0" u="none" strike="noStrike" cap="none" dirty="0">
              <a:solidFill>
                <a:srgbClr val="000000"/>
              </a:solidFill>
              <a:latin typeface="Open Sans"/>
              <a:ea typeface="Open Sans"/>
              <a:cs typeface="Open Sans"/>
              <a:sym typeface="Open Sans"/>
            </a:endParaRPr>
          </a:p>
        </p:txBody>
      </p:sp>
      <p:sp>
        <p:nvSpPr>
          <p:cNvPr id="92" name="Google Shape;92;p12"/>
          <p:cNvSpPr/>
          <p:nvPr/>
        </p:nvSpPr>
        <p:spPr>
          <a:xfrm>
            <a:off x="617063" y="3992090"/>
            <a:ext cx="607219" cy="607219"/>
          </a:xfrm>
          <a:prstGeom prst="rect">
            <a:avLst/>
          </a:prstGeom>
          <a:solidFill>
            <a:srgbClr val="E553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93" name="Google Shape;93;p12"/>
          <p:cNvSpPr txBox="1"/>
          <p:nvPr/>
        </p:nvSpPr>
        <p:spPr>
          <a:xfrm>
            <a:off x="617063" y="4121406"/>
            <a:ext cx="607219" cy="328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a:solidFill>
                  <a:schemeClr val="lt1"/>
                </a:solidFill>
                <a:latin typeface="Open Sans"/>
                <a:ea typeface="Open Sans"/>
                <a:cs typeface="Open Sans"/>
                <a:sym typeface="Open Sans"/>
              </a:rPr>
              <a:t>04</a:t>
            </a:r>
            <a:endParaRPr sz="2300" b="1"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p:nvPr/>
        </p:nvSpPr>
        <p:spPr>
          <a:xfrm>
            <a:off x="0" y="0"/>
            <a:ext cx="9144000" cy="5143500"/>
          </a:xfrm>
          <a:prstGeom prst="rect">
            <a:avLst/>
          </a:prstGeom>
          <a:solidFill>
            <a:schemeClr val="accent1"/>
          </a:solidFill>
          <a:ln w="25400" cap="flat" cmpd="sng">
            <a:solidFill>
              <a:srgbClr val="1A0A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pic>
        <p:nvPicPr>
          <p:cNvPr id="99" name="Google Shape;99;p13"/>
          <p:cNvPicPr preferRelativeResize="0"/>
          <p:nvPr/>
        </p:nvPicPr>
        <p:blipFill rotWithShape="1">
          <a:blip r:embed="rId3">
            <a:alphaModFix/>
          </a:blip>
          <a:srcRect/>
          <a:stretch/>
        </p:blipFill>
        <p:spPr>
          <a:xfrm>
            <a:off x="3788656" y="3503060"/>
            <a:ext cx="1702334" cy="572699"/>
          </a:xfrm>
          <a:prstGeom prst="rect">
            <a:avLst/>
          </a:prstGeom>
          <a:noFill/>
          <a:ln>
            <a:noFill/>
          </a:ln>
        </p:spPr>
      </p:pic>
      <p:sp>
        <p:nvSpPr>
          <p:cNvPr id="100" name="Google Shape;100;p13"/>
          <p:cNvSpPr txBox="1"/>
          <p:nvPr/>
        </p:nvSpPr>
        <p:spPr>
          <a:xfrm>
            <a:off x="-28825" y="1741644"/>
            <a:ext cx="9172800" cy="107260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Open Sans"/>
              <a:buNone/>
            </a:pPr>
            <a:r>
              <a:rPr lang="en-US" sz="2800" b="1" i="0" u="none" strike="noStrike" cap="none" dirty="0">
                <a:solidFill>
                  <a:srgbClr val="FFFFFF"/>
                </a:solidFill>
                <a:latin typeface="Open Sans"/>
                <a:ea typeface="Open Sans"/>
                <a:cs typeface="Open Sans"/>
                <a:sym typeface="Open Sans"/>
              </a:rPr>
              <a:t>What’s a Credegree?</a:t>
            </a:r>
            <a:endParaRPr dirty="0"/>
          </a:p>
          <a:p>
            <a:pPr marL="0" marR="0" lvl="0" indent="0" algn="ctr" rtl="0">
              <a:lnSpc>
                <a:spcPct val="100000"/>
              </a:lnSpc>
              <a:spcBef>
                <a:spcPts val="0"/>
              </a:spcBef>
              <a:spcAft>
                <a:spcPts val="0"/>
              </a:spcAft>
              <a:buClr>
                <a:srgbClr val="000000"/>
              </a:buClr>
              <a:buSzPts val="2800"/>
              <a:buFont typeface="Open Sans"/>
              <a:buNone/>
            </a:pPr>
            <a:r>
              <a:rPr lang="en-US" sz="2800" b="1" i="0" u="none" strike="noStrike" cap="none" dirty="0">
                <a:solidFill>
                  <a:srgbClr val="FFFFFF"/>
                </a:solidFill>
                <a:latin typeface="Open Sans"/>
                <a:ea typeface="Open Sans"/>
                <a:cs typeface="Open Sans"/>
                <a:sym typeface="Open Sans"/>
              </a:rPr>
              <a:t>Why Now?</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What Americans Want from Higher Ed: </a:t>
            </a:r>
            <a:br>
              <a:rPr lang="en-US" dirty="0"/>
            </a:br>
            <a:r>
              <a:rPr lang="en-US" dirty="0"/>
              <a:t>To Get a Good Job</a:t>
            </a:r>
            <a:endParaRPr dirty="0"/>
          </a:p>
        </p:txBody>
      </p:sp>
      <p:sp>
        <p:nvSpPr>
          <p:cNvPr id="106" name="Google Shape;106;p14"/>
          <p:cNvSpPr txBox="1">
            <a:spLocks noGrp="1"/>
          </p:cNvSpPr>
          <p:nvPr>
            <p:ph type="sldNum" idx="12"/>
          </p:nvPr>
        </p:nvSpPr>
        <p:spPr>
          <a:xfrm>
            <a:off x="0" y="4908275"/>
            <a:ext cx="269100"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5</a:t>
            </a:fld>
            <a:endParaRPr dirty="0"/>
          </a:p>
        </p:txBody>
      </p:sp>
      <p:grpSp>
        <p:nvGrpSpPr>
          <p:cNvPr id="107" name="Google Shape;107;p14"/>
          <p:cNvGrpSpPr/>
          <p:nvPr/>
        </p:nvGrpSpPr>
        <p:grpSpPr>
          <a:xfrm>
            <a:off x="392726" y="1599363"/>
            <a:ext cx="8644263" cy="2540462"/>
            <a:chOff x="523634" y="1816939"/>
            <a:chExt cx="11525684" cy="3387283"/>
          </a:xfrm>
        </p:grpSpPr>
        <p:sp>
          <p:nvSpPr>
            <p:cNvPr id="108" name="Google Shape;108;p14"/>
            <p:cNvSpPr/>
            <p:nvPr/>
          </p:nvSpPr>
          <p:spPr>
            <a:xfrm>
              <a:off x="615606" y="1949835"/>
              <a:ext cx="3551382" cy="3254248"/>
            </a:xfrm>
            <a:prstGeom prst="rect">
              <a:avLst/>
            </a:prstGeom>
            <a:noFill/>
            <a:ln>
              <a:noFill/>
            </a:ln>
          </p:spPr>
          <p:txBody>
            <a:bodyPr spcFirstLastPara="1" wrap="square" lIns="342900" tIns="342900" rIns="342900" bIns="342900" anchor="t" anchorCtr="0">
              <a:noAutofit/>
            </a:bodyPr>
            <a:lstStyle/>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Open Sans"/>
                  <a:ea typeface="Open Sans"/>
                  <a:cs typeface="Open Sans"/>
                  <a:sym typeface="Open Sans"/>
                </a:rPr>
                <a:t>Americans: </a:t>
              </a:r>
              <a:r>
                <a:rPr lang="en-US" sz="1400" b="0" i="0" u="none" strike="noStrike" cap="none" dirty="0">
                  <a:solidFill>
                    <a:schemeClr val="dk1"/>
                  </a:solidFill>
                  <a:latin typeface="Open Sans"/>
                  <a:ea typeface="Open Sans"/>
                  <a:cs typeface="Open Sans"/>
                  <a:sym typeface="Open Sans"/>
                </a:rPr>
                <a:t>“very important” reason for getting education beyond high school</a:t>
              </a:r>
              <a:endParaRPr dirty="0"/>
            </a:p>
          </p:txBody>
        </p:sp>
        <p:sp>
          <p:nvSpPr>
            <p:cNvPr id="109" name="Google Shape;109;p14"/>
            <p:cNvSpPr/>
            <p:nvPr/>
          </p:nvSpPr>
          <p:spPr>
            <a:xfrm>
              <a:off x="754018" y="2241794"/>
              <a:ext cx="3182587" cy="2962289"/>
            </a:xfrm>
            <a:prstGeom prst="rect">
              <a:avLst/>
            </a:pr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dirty="0">
                <a:solidFill>
                  <a:schemeClr val="lt1"/>
                </a:solidFill>
                <a:latin typeface="Open Sans"/>
                <a:ea typeface="Open Sans"/>
                <a:cs typeface="Open Sans"/>
                <a:sym typeface="Open Sans"/>
              </a:endParaRPr>
            </a:p>
          </p:txBody>
        </p:sp>
        <p:sp>
          <p:nvSpPr>
            <p:cNvPr id="110" name="Google Shape;110;p14"/>
            <p:cNvSpPr/>
            <p:nvPr/>
          </p:nvSpPr>
          <p:spPr>
            <a:xfrm>
              <a:off x="523634" y="1816939"/>
              <a:ext cx="1866892" cy="102592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400" b="1" i="0" u="none" strike="noStrike" cap="none" dirty="0">
                  <a:solidFill>
                    <a:schemeClr val="accent2"/>
                  </a:solidFill>
                  <a:latin typeface="Open Sans"/>
                  <a:ea typeface="Open Sans"/>
                  <a:cs typeface="Open Sans"/>
                  <a:sym typeface="Open Sans"/>
                </a:rPr>
                <a:t>67%</a:t>
              </a:r>
              <a:endParaRPr dirty="0"/>
            </a:p>
          </p:txBody>
        </p:sp>
        <p:sp>
          <p:nvSpPr>
            <p:cNvPr id="111" name="Google Shape;111;p14"/>
            <p:cNvSpPr/>
            <p:nvPr/>
          </p:nvSpPr>
          <p:spPr>
            <a:xfrm>
              <a:off x="4547958" y="1922774"/>
              <a:ext cx="3551382" cy="3254248"/>
            </a:xfrm>
            <a:prstGeom prst="rect">
              <a:avLst/>
            </a:prstGeom>
            <a:noFill/>
            <a:ln>
              <a:noFill/>
            </a:ln>
          </p:spPr>
          <p:txBody>
            <a:bodyPr spcFirstLastPara="1" wrap="square" lIns="342900" tIns="342900" rIns="342900" bIns="342900" anchor="t" anchorCtr="0">
              <a:noAutofit/>
            </a:bodyPr>
            <a:lstStyle/>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dirty="0">
                  <a:solidFill>
                    <a:schemeClr val="dk1"/>
                  </a:solidFill>
                  <a:latin typeface="Open Sans"/>
                  <a:ea typeface="Open Sans"/>
                  <a:cs typeface="Open Sans"/>
                  <a:sym typeface="Open Sans"/>
                </a:rPr>
                <a:t>Top reasons </a:t>
              </a:r>
              <a:r>
                <a:rPr lang="en-US" sz="1400" b="1" i="0" u="none" strike="noStrike" cap="none" dirty="0">
                  <a:solidFill>
                    <a:schemeClr val="dk1"/>
                  </a:solidFill>
                  <a:latin typeface="Open Sans"/>
                  <a:ea typeface="Open Sans"/>
                  <a:cs typeface="Open Sans"/>
                  <a:sym typeface="Open Sans"/>
                </a:rPr>
                <a:t>freshmen</a:t>
              </a:r>
              <a:r>
                <a:rPr lang="en-US" sz="1400" b="0" i="0" u="none" strike="noStrike" cap="none" dirty="0">
                  <a:solidFill>
                    <a:schemeClr val="dk1"/>
                  </a:solidFill>
                  <a:latin typeface="Open Sans"/>
                  <a:ea typeface="Open Sans"/>
                  <a:cs typeface="Open Sans"/>
                  <a:sym typeface="Open Sans"/>
                </a:rPr>
                <a:t> cite for going to college</a:t>
              </a:r>
              <a:endParaRPr dirty="0"/>
            </a:p>
          </p:txBody>
        </p:sp>
        <p:sp>
          <p:nvSpPr>
            <p:cNvPr id="112" name="Google Shape;112;p14"/>
            <p:cNvSpPr/>
            <p:nvPr/>
          </p:nvSpPr>
          <p:spPr>
            <a:xfrm>
              <a:off x="4686370" y="2244715"/>
              <a:ext cx="3182587" cy="2959368"/>
            </a:xfrm>
            <a:prstGeom prst="rect">
              <a:avLst/>
            </a:pr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strike="noStrike" cap="none" dirty="0">
                <a:solidFill>
                  <a:schemeClr val="lt1"/>
                </a:solidFill>
                <a:latin typeface="Open Sans"/>
                <a:ea typeface="Open Sans"/>
                <a:cs typeface="Open Sans"/>
                <a:sym typeface="Open Sans"/>
              </a:endParaRPr>
            </a:p>
          </p:txBody>
        </p:sp>
        <p:sp>
          <p:nvSpPr>
            <p:cNvPr id="113" name="Google Shape;113;p14"/>
            <p:cNvSpPr/>
            <p:nvPr/>
          </p:nvSpPr>
          <p:spPr>
            <a:xfrm>
              <a:off x="4455986" y="1819858"/>
              <a:ext cx="1866892" cy="102592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400" b="1" i="0" u="none" strike="noStrike" cap="none" dirty="0">
                  <a:solidFill>
                    <a:schemeClr val="accent2"/>
                  </a:solidFill>
                  <a:latin typeface="Open Sans"/>
                  <a:ea typeface="Open Sans"/>
                  <a:cs typeface="Open Sans"/>
                  <a:sym typeface="Open Sans"/>
                </a:rPr>
                <a:t>88%</a:t>
              </a:r>
              <a:endParaRPr dirty="0"/>
            </a:p>
          </p:txBody>
        </p:sp>
        <p:sp>
          <p:nvSpPr>
            <p:cNvPr id="114" name="Google Shape;114;p14"/>
            <p:cNvSpPr/>
            <p:nvPr/>
          </p:nvSpPr>
          <p:spPr>
            <a:xfrm>
              <a:off x="8497936" y="1922774"/>
              <a:ext cx="3551382" cy="3254248"/>
            </a:xfrm>
            <a:prstGeom prst="rect">
              <a:avLst/>
            </a:prstGeom>
            <a:noFill/>
            <a:ln>
              <a:noFill/>
            </a:ln>
          </p:spPr>
          <p:txBody>
            <a:bodyPr spcFirstLastPara="1" wrap="square" lIns="342900" tIns="342900" rIns="342900" bIns="342900" anchor="t" anchorCtr="0">
              <a:noAutofit/>
            </a:bodyPr>
            <a:lstStyle/>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1" i="0" u="none" strike="noStrike" cap="none" dirty="0">
                  <a:solidFill>
                    <a:schemeClr val="dk1"/>
                  </a:solidFill>
                  <a:latin typeface="Open Sans"/>
                  <a:ea typeface="Open Sans"/>
                  <a:cs typeface="Open Sans"/>
                  <a:sym typeface="Open Sans"/>
                </a:rPr>
                <a:t>Parents of 5</a:t>
              </a:r>
              <a:r>
                <a:rPr lang="en-US" sz="1400" b="1" i="0" u="none" strike="noStrike" cap="none" baseline="30000" dirty="0">
                  <a:solidFill>
                    <a:schemeClr val="dk1"/>
                  </a:solidFill>
                  <a:latin typeface="Open Sans"/>
                  <a:ea typeface="Open Sans"/>
                  <a:cs typeface="Open Sans"/>
                  <a:sym typeface="Open Sans"/>
                </a:rPr>
                <a:t>th</a:t>
              </a:r>
              <a:r>
                <a:rPr lang="en-US" sz="1400" b="1" i="0" u="none" strike="noStrike" cap="none" dirty="0">
                  <a:solidFill>
                    <a:schemeClr val="dk1"/>
                  </a:solidFill>
                  <a:latin typeface="Open Sans"/>
                  <a:ea typeface="Open Sans"/>
                  <a:cs typeface="Open Sans"/>
                  <a:sym typeface="Open Sans"/>
                </a:rPr>
                <a:t>-12</a:t>
              </a:r>
              <a:r>
                <a:rPr lang="en-US" sz="1400" b="1" i="0" u="none" strike="noStrike" cap="none" baseline="30000" dirty="0">
                  <a:solidFill>
                    <a:schemeClr val="dk1"/>
                  </a:solidFill>
                  <a:latin typeface="Open Sans"/>
                  <a:ea typeface="Open Sans"/>
                  <a:cs typeface="Open Sans"/>
                  <a:sym typeface="Open Sans"/>
                </a:rPr>
                <a:t>th</a:t>
              </a:r>
              <a:r>
                <a:rPr lang="en-US" sz="1400" b="1" i="0" u="none" strike="noStrike" cap="none" dirty="0">
                  <a:solidFill>
                    <a:schemeClr val="dk1"/>
                  </a:solidFill>
                  <a:latin typeface="Open Sans"/>
                  <a:ea typeface="Open Sans"/>
                  <a:cs typeface="Open Sans"/>
                  <a:sym typeface="Open Sans"/>
                </a:rPr>
                <a:t> graders: </a:t>
              </a:r>
              <a:r>
                <a:rPr lang="en-US" sz="1400" b="0" i="0" u="none" strike="noStrike" cap="none" dirty="0">
                  <a:solidFill>
                    <a:schemeClr val="dk1"/>
                  </a:solidFill>
                  <a:latin typeface="Open Sans"/>
                  <a:ea typeface="Open Sans"/>
                  <a:cs typeface="Open Sans"/>
                  <a:sym typeface="Open Sans"/>
                </a:rPr>
                <a:t>“very important” reason for getting education beyond high school</a:t>
              </a:r>
              <a:endParaRPr dirty="0"/>
            </a:p>
          </p:txBody>
        </p:sp>
        <p:sp>
          <p:nvSpPr>
            <p:cNvPr id="115" name="Google Shape;115;p14"/>
            <p:cNvSpPr/>
            <p:nvPr/>
          </p:nvSpPr>
          <p:spPr>
            <a:xfrm>
              <a:off x="8636333" y="2244722"/>
              <a:ext cx="3182700" cy="2959500"/>
            </a:xfrm>
            <a:prstGeom prst="rect">
              <a:avLst/>
            </a:pr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dirty="0">
                <a:solidFill>
                  <a:schemeClr val="lt1"/>
                </a:solidFill>
                <a:latin typeface="Open Sans"/>
                <a:ea typeface="Open Sans"/>
                <a:cs typeface="Open Sans"/>
                <a:sym typeface="Open Sans"/>
              </a:endParaRPr>
            </a:p>
          </p:txBody>
        </p:sp>
        <p:sp>
          <p:nvSpPr>
            <p:cNvPr id="116" name="Google Shape;116;p14"/>
            <p:cNvSpPr/>
            <p:nvPr/>
          </p:nvSpPr>
          <p:spPr>
            <a:xfrm>
              <a:off x="8405965" y="1819858"/>
              <a:ext cx="1866892" cy="102592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400" b="1" i="0" u="none" strike="noStrike" cap="none" dirty="0">
                  <a:solidFill>
                    <a:schemeClr val="accent2"/>
                  </a:solidFill>
                  <a:latin typeface="Open Sans"/>
                  <a:ea typeface="Open Sans"/>
                  <a:cs typeface="Open Sans"/>
                  <a:sym typeface="Open Sans"/>
                </a:rPr>
                <a:t>38%</a:t>
              </a:r>
              <a:endParaRPr dirty="0"/>
            </a:p>
          </p:txBody>
        </p:sp>
      </p:grpSp>
      <p:sp>
        <p:nvSpPr>
          <p:cNvPr id="117" name="Google Shape;117;p14"/>
          <p:cNvSpPr txBox="1"/>
          <p:nvPr/>
        </p:nvSpPr>
        <p:spPr>
          <a:xfrm>
            <a:off x="205740" y="4492622"/>
            <a:ext cx="8938260" cy="246460"/>
          </a:xfrm>
          <a:prstGeom prst="rect">
            <a:avLst/>
          </a:prstGeom>
          <a:noFill/>
          <a:ln>
            <a:noFill/>
          </a:ln>
        </p:spPr>
        <p:txBody>
          <a:bodyPr spcFirstLastPara="1" wrap="square" lIns="68575" tIns="0" rIns="68575" bIns="0" anchor="b" anchorCtr="0">
            <a:noAutofit/>
          </a:bodyPr>
          <a:lstStyle/>
          <a:p>
            <a:pPr marL="0" marR="0" lvl="0" indent="0" algn="l" rtl="0">
              <a:lnSpc>
                <a:spcPct val="90000"/>
              </a:lnSpc>
              <a:spcBef>
                <a:spcPts val="0"/>
              </a:spcBef>
              <a:spcAft>
                <a:spcPts val="0"/>
              </a:spcAft>
              <a:buNone/>
            </a:pPr>
            <a:r>
              <a:rPr lang="en-US" sz="750" b="0" i="0" u="none" strike="noStrike" cap="none" dirty="0">
                <a:solidFill>
                  <a:schemeClr val="dk1"/>
                </a:solidFill>
                <a:latin typeface="Open Sans"/>
                <a:ea typeface="Open Sans"/>
                <a:cs typeface="Open Sans"/>
                <a:sym typeface="Open Sans"/>
              </a:rPr>
              <a:t>Sources: Lumina Foundation/Gallup Poll 2013, The 2013 Inside Higher Ed Survey of College &amp; University Chief Academic Officers Report</a:t>
            </a:r>
            <a:endParaRPr dirty="0"/>
          </a:p>
        </p:txBody>
      </p:sp>
      <p:sp>
        <p:nvSpPr>
          <p:cNvPr id="118" name="Google Shape;118;p14"/>
          <p:cNvSpPr/>
          <p:nvPr/>
        </p:nvSpPr>
        <p:spPr>
          <a:xfrm>
            <a:off x="514350" y="4922430"/>
            <a:ext cx="2571750" cy="1500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525" b="0" i="0" u="none" strike="noStrike" cap="none" dirty="0">
                <a:solidFill>
                  <a:schemeClr val="accent4"/>
                </a:solidFill>
                <a:latin typeface="Open Sans"/>
                <a:ea typeface="Open Sans"/>
                <a:cs typeface="Open Sans"/>
                <a:sym typeface="Open Sans"/>
              </a:rPr>
              <a:t>Copyright © 2018 Gallup, Inc. All rights reserved.</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Is Higher Education Preparing Students </a:t>
            </a:r>
            <a:br>
              <a:rPr lang="en-US" dirty="0"/>
            </a:br>
            <a:r>
              <a:rPr lang="en-US" dirty="0"/>
              <a:t>for Work?</a:t>
            </a:r>
            <a:endParaRPr dirty="0"/>
          </a:p>
        </p:txBody>
      </p:sp>
      <p:sp>
        <p:nvSpPr>
          <p:cNvPr id="124" name="Google Shape;124;p15"/>
          <p:cNvSpPr txBox="1">
            <a:spLocks noGrp="1"/>
          </p:cNvSpPr>
          <p:nvPr>
            <p:ph type="sldNum" idx="12"/>
          </p:nvPr>
        </p:nvSpPr>
        <p:spPr>
          <a:xfrm>
            <a:off x="0" y="4908275"/>
            <a:ext cx="269100"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6</a:t>
            </a:fld>
            <a:endParaRPr dirty="0"/>
          </a:p>
        </p:txBody>
      </p:sp>
      <p:grpSp>
        <p:nvGrpSpPr>
          <p:cNvPr id="125" name="Google Shape;125;p15"/>
          <p:cNvGrpSpPr/>
          <p:nvPr/>
        </p:nvGrpSpPr>
        <p:grpSpPr>
          <a:xfrm>
            <a:off x="392726" y="1599363"/>
            <a:ext cx="8644263" cy="2540358"/>
            <a:chOff x="523634" y="1816939"/>
            <a:chExt cx="11525684" cy="3387144"/>
          </a:xfrm>
        </p:grpSpPr>
        <p:sp>
          <p:nvSpPr>
            <p:cNvPr id="126" name="Google Shape;126;p15"/>
            <p:cNvSpPr/>
            <p:nvPr/>
          </p:nvSpPr>
          <p:spPr>
            <a:xfrm>
              <a:off x="615606" y="1949835"/>
              <a:ext cx="3840380" cy="3254248"/>
            </a:xfrm>
            <a:prstGeom prst="rect">
              <a:avLst/>
            </a:prstGeom>
            <a:noFill/>
            <a:ln>
              <a:noFill/>
            </a:ln>
          </p:spPr>
          <p:txBody>
            <a:bodyPr spcFirstLastPara="1" wrap="square" lIns="342900" tIns="342900" rIns="342900" bIns="342900" anchor="t" anchorCtr="0">
              <a:noAutofit/>
            </a:bodyPr>
            <a:lstStyle/>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dirty="0">
                  <a:solidFill>
                    <a:schemeClr val="dk1"/>
                  </a:solidFill>
                  <a:latin typeface="Open Sans"/>
                  <a:ea typeface="Open Sans"/>
                  <a:cs typeface="Open Sans"/>
                  <a:sym typeface="Open Sans"/>
                </a:rPr>
                <a:t>of </a:t>
              </a:r>
              <a:r>
                <a:rPr lang="en-US" sz="1400" b="1" i="0" u="none" strike="noStrike" cap="none" dirty="0">
                  <a:solidFill>
                    <a:schemeClr val="dk1"/>
                  </a:solidFill>
                  <a:latin typeface="Open Sans"/>
                  <a:ea typeface="Open Sans"/>
                  <a:cs typeface="Open Sans"/>
                  <a:sym typeface="Open Sans"/>
                </a:rPr>
                <a:t>Americans</a:t>
              </a:r>
              <a:r>
                <a:rPr lang="en-US" sz="1400" b="0" i="0" u="none" strike="noStrike" cap="none" dirty="0">
                  <a:solidFill>
                    <a:schemeClr val="dk1"/>
                  </a:solidFill>
                  <a:latin typeface="Open Sans"/>
                  <a:ea typeface="Open Sans"/>
                  <a:cs typeface="Open Sans"/>
                  <a:sym typeface="Open Sans"/>
                </a:rPr>
                <a:t> strongly agree that </a:t>
              </a:r>
              <a:r>
                <a:rPr lang="en-US" sz="1400" b="1" i="0" u="none" strike="noStrike" cap="none" dirty="0">
                  <a:solidFill>
                    <a:schemeClr val="dk1"/>
                  </a:solidFill>
                  <a:latin typeface="Open Sans"/>
                  <a:ea typeface="Open Sans"/>
                  <a:cs typeface="Open Sans"/>
                  <a:sym typeface="Open Sans"/>
                </a:rPr>
                <a:t>college graduates </a:t>
              </a:r>
              <a:r>
                <a:rPr lang="en-US" sz="1400" b="0" i="0" u="none" strike="noStrike" cap="none" dirty="0">
                  <a:solidFill>
                    <a:schemeClr val="dk1"/>
                  </a:solidFill>
                  <a:latin typeface="Open Sans"/>
                  <a:ea typeface="Open Sans"/>
                  <a:cs typeface="Open Sans"/>
                  <a:sym typeface="Open Sans"/>
                </a:rPr>
                <a:t>in this </a:t>
              </a:r>
              <a:br>
                <a:rPr lang="en-US" sz="1400" b="0" i="0" u="none" strike="noStrike" cap="none" dirty="0">
                  <a:solidFill>
                    <a:schemeClr val="dk1"/>
                  </a:solidFill>
                  <a:latin typeface="Open Sans"/>
                  <a:ea typeface="Open Sans"/>
                  <a:cs typeface="Open Sans"/>
                  <a:sym typeface="Open Sans"/>
                </a:rPr>
              </a:br>
              <a:r>
                <a:rPr lang="en-US" sz="1400" b="0" i="0" u="none" strike="noStrike" cap="none" dirty="0">
                  <a:solidFill>
                    <a:schemeClr val="dk1"/>
                  </a:solidFill>
                  <a:latin typeface="Open Sans"/>
                  <a:ea typeface="Open Sans"/>
                  <a:cs typeface="Open Sans"/>
                  <a:sym typeface="Open Sans"/>
                </a:rPr>
                <a:t>country are well‐</a:t>
              </a:r>
              <a:br>
                <a:rPr lang="en-US" sz="1400" b="0" i="0" u="none" strike="noStrike" cap="none" dirty="0">
                  <a:solidFill>
                    <a:schemeClr val="dk1"/>
                  </a:solidFill>
                  <a:latin typeface="Open Sans"/>
                  <a:ea typeface="Open Sans"/>
                  <a:cs typeface="Open Sans"/>
                  <a:sym typeface="Open Sans"/>
                </a:rPr>
              </a:br>
              <a:r>
                <a:rPr lang="en-US" sz="1400" b="0" i="0" u="none" strike="noStrike" cap="none" dirty="0">
                  <a:solidFill>
                    <a:schemeClr val="dk1"/>
                  </a:solidFill>
                  <a:latin typeface="Open Sans"/>
                  <a:ea typeface="Open Sans"/>
                  <a:cs typeface="Open Sans"/>
                  <a:sym typeface="Open Sans"/>
                </a:rPr>
                <a:t>prepared for </a:t>
              </a:r>
              <a:r>
                <a:rPr lang="en-US" sz="1400" b="1" i="0" u="none" strike="noStrike" cap="none" dirty="0">
                  <a:solidFill>
                    <a:schemeClr val="dk1"/>
                  </a:solidFill>
                  <a:latin typeface="Open Sans"/>
                  <a:ea typeface="Open Sans"/>
                  <a:cs typeface="Open Sans"/>
                  <a:sym typeface="Open Sans"/>
                </a:rPr>
                <a:t>success </a:t>
              </a:r>
              <a:br>
                <a:rPr lang="en-US" sz="1400" b="1" i="0" u="none" strike="noStrike" cap="none" dirty="0">
                  <a:solidFill>
                    <a:schemeClr val="dk1"/>
                  </a:solidFill>
                  <a:latin typeface="Open Sans"/>
                  <a:ea typeface="Open Sans"/>
                  <a:cs typeface="Open Sans"/>
                  <a:sym typeface="Open Sans"/>
                </a:rPr>
              </a:br>
              <a:r>
                <a:rPr lang="en-US" sz="1400" b="1" i="0" u="none" strike="noStrike" cap="none" dirty="0">
                  <a:solidFill>
                    <a:schemeClr val="dk1"/>
                  </a:solidFill>
                  <a:latin typeface="Open Sans"/>
                  <a:ea typeface="Open Sans"/>
                  <a:cs typeface="Open Sans"/>
                  <a:sym typeface="Open Sans"/>
                </a:rPr>
                <a:t>in the workplace </a:t>
              </a:r>
              <a:endParaRPr dirty="0"/>
            </a:p>
          </p:txBody>
        </p:sp>
        <p:sp>
          <p:nvSpPr>
            <p:cNvPr id="127" name="Google Shape;127;p15"/>
            <p:cNvSpPr/>
            <p:nvPr/>
          </p:nvSpPr>
          <p:spPr>
            <a:xfrm>
              <a:off x="754018" y="2241794"/>
              <a:ext cx="3182587" cy="2962289"/>
            </a:xfrm>
            <a:prstGeom prst="rect">
              <a:avLst/>
            </a:prstGeom>
            <a:no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350" dirty="0">
                  <a:solidFill>
                    <a:schemeClr val="lt1"/>
                  </a:solidFill>
                  <a:latin typeface="Open Sans"/>
                  <a:ea typeface="Open Sans"/>
                  <a:cs typeface="Open Sans"/>
                  <a:sym typeface="Open Sans"/>
                </a:rPr>
                <a:t>.</a:t>
              </a:r>
              <a:endParaRPr sz="1350" b="0" i="0" u="none" strike="noStrike" cap="none" dirty="0">
                <a:solidFill>
                  <a:schemeClr val="lt1"/>
                </a:solidFill>
                <a:latin typeface="Open Sans"/>
                <a:ea typeface="Open Sans"/>
                <a:cs typeface="Open Sans"/>
                <a:sym typeface="Open Sans"/>
              </a:endParaRPr>
            </a:p>
          </p:txBody>
        </p:sp>
        <p:sp>
          <p:nvSpPr>
            <p:cNvPr id="128" name="Google Shape;128;p15"/>
            <p:cNvSpPr/>
            <p:nvPr/>
          </p:nvSpPr>
          <p:spPr>
            <a:xfrm>
              <a:off x="523634" y="1816939"/>
              <a:ext cx="1866892" cy="102592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400" b="1" i="0" u="none" strike="noStrike" cap="none" dirty="0">
                  <a:solidFill>
                    <a:schemeClr val="accent4"/>
                  </a:solidFill>
                  <a:latin typeface="Open Sans"/>
                  <a:ea typeface="Open Sans"/>
                  <a:cs typeface="Open Sans"/>
                  <a:sym typeface="Open Sans"/>
                </a:rPr>
                <a:t>13%</a:t>
              </a:r>
              <a:endParaRPr dirty="0"/>
            </a:p>
          </p:txBody>
        </p:sp>
        <p:sp>
          <p:nvSpPr>
            <p:cNvPr id="129" name="Google Shape;129;p15"/>
            <p:cNvSpPr/>
            <p:nvPr/>
          </p:nvSpPr>
          <p:spPr>
            <a:xfrm>
              <a:off x="4547958" y="1922774"/>
              <a:ext cx="3551382" cy="3254248"/>
            </a:xfrm>
            <a:prstGeom prst="rect">
              <a:avLst/>
            </a:prstGeom>
            <a:noFill/>
            <a:ln>
              <a:noFill/>
            </a:ln>
          </p:spPr>
          <p:txBody>
            <a:bodyPr spcFirstLastPara="1" wrap="square" lIns="342900" tIns="342900" rIns="342900" bIns="342900" anchor="t" anchorCtr="0">
              <a:noAutofit/>
            </a:bodyPr>
            <a:lstStyle/>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dirty="0">
                  <a:solidFill>
                    <a:schemeClr val="dk1"/>
                  </a:solidFill>
                  <a:latin typeface="Open Sans"/>
                  <a:ea typeface="Open Sans"/>
                  <a:cs typeface="Open Sans"/>
                  <a:sym typeface="Open Sans"/>
                </a:rPr>
                <a:t>of </a:t>
              </a:r>
              <a:r>
                <a:rPr lang="en-US" sz="1400" b="1" i="0" u="none" strike="noStrike" cap="none" dirty="0">
                  <a:solidFill>
                    <a:schemeClr val="dk1"/>
                  </a:solidFill>
                  <a:latin typeface="Open Sans"/>
                  <a:ea typeface="Open Sans"/>
                  <a:cs typeface="Open Sans"/>
                  <a:sym typeface="Open Sans"/>
                </a:rPr>
                <a:t>business leaders </a:t>
              </a:r>
              <a:r>
                <a:rPr lang="en-US" sz="1400" b="0" i="0" u="none" strike="noStrike" cap="none" dirty="0">
                  <a:solidFill>
                    <a:schemeClr val="dk1"/>
                  </a:solidFill>
                  <a:latin typeface="Open Sans"/>
                  <a:ea typeface="Open Sans"/>
                  <a:cs typeface="Open Sans"/>
                  <a:sym typeface="Open Sans"/>
                </a:rPr>
                <a:t>strongly agree that </a:t>
              </a:r>
              <a:r>
                <a:rPr lang="en-US" sz="1400" b="1" i="0" u="none" strike="noStrike" cap="none" dirty="0">
                  <a:solidFill>
                    <a:schemeClr val="dk1"/>
                  </a:solidFill>
                  <a:latin typeface="Open Sans"/>
                  <a:ea typeface="Open Sans"/>
                  <a:cs typeface="Open Sans"/>
                  <a:sym typeface="Open Sans"/>
                </a:rPr>
                <a:t>graduating students </a:t>
              </a:r>
              <a:r>
                <a:rPr lang="en-US" sz="1400" b="0" i="0" u="none" strike="noStrike" cap="none" dirty="0">
                  <a:solidFill>
                    <a:schemeClr val="dk1"/>
                  </a:solidFill>
                  <a:latin typeface="Open Sans"/>
                  <a:ea typeface="Open Sans"/>
                  <a:cs typeface="Open Sans"/>
                  <a:sym typeface="Open Sans"/>
                </a:rPr>
                <a:t>have the skills and competencies their businesses need </a:t>
              </a:r>
              <a:endParaRPr dirty="0"/>
            </a:p>
          </p:txBody>
        </p:sp>
        <p:sp>
          <p:nvSpPr>
            <p:cNvPr id="130" name="Google Shape;130;p15"/>
            <p:cNvSpPr/>
            <p:nvPr/>
          </p:nvSpPr>
          <p:spPr>
            <a:xfrm>
              <a:off x="4686370" y="2244715"/>
              <a:ext cx="3182587" cy="2959368"/>
            </a:xfrm>
            <a:prstGeom prst="rect">
              <a:avLst/>
            </a:prstGeom>
            <a:no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dirty="0">
                <a:solidFill>
                  <a:schemeClr val="lt1"/>
                </a:solidFill>
                <a:latin typeface="Open Sans"/>
                <a:ea typeface="Open Sans"/>
                <a:cs typeface="Open Sans"/>
                <a:sym typeface="Open Sans"/>
              </a:endParaRPr>
            </a:p>
          </p:txBody>
        </p:sp>
        <p:sp>
          <p:nvSpPr>
            <p:cNvPr id="131" name="Google Shape;131;p15"/>
            <p:cNvSpPr/>
            <p:nvPr/>
          </p:nvSpPr>
          <p:spPr>
            <a:xfrm>
              <a:off x="4455986" y="1819858"/>
              <a:ext cx="1866892" cy="102592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400" b="1" i="0" u="none" strike="noStrike" cap="none" dirty="0">
                  <a:solidFill>
                    <a:schemeClr val="accent4"/>
                  </a:solidFill>
                  <a:latin typeface="Open Sans"/>
                  <a:ea typeface="Open Sans"/>
                  <a:cs typeface="Open Sans"/>
                  <a:sym typeface="Open Sans"/>
                </a:rPr>
                <a:t>11%</a:t>
              </a:r>
              <a:endParaRPr dirty="0"/>
            </a:p>
          </p:txBody>
        </p:sp>
        <p:sp>
          <p:nvSpPr>
            <p:cNvPr id="132" name="Google Shape;132;p15"/>
            <p:cNvSpPr/>
            <p:nvPr/>
          </p:nvSpPr>
          <p:spPr>
            <a:xfrm>
              <a:off x="8497936" y="1922774"/>
              <a:ext cx="3551382" cy="3254248"/>
            </a:xfrm>
            <a:prstGeom prst="rect">
              <a:avLst/>
            </a:prstGeom>
            <a:noFill/>
            <a:ln>
              <a:noFill/>
            </a:ln>
          </p:spPr>
          <p:txBody>
            <a:bodyPr spcFirstLastPara="1" wrap="square" lIns="342900" tIns="342900" rIns="342900" bIns="342900" anchor="t" anchorCtr="0">
              <a:noAutofit/>
            </a:bodyPr>
            <a:lstStyle/>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1400" b="0" i="0" u="none" strike="noStrike" cap="none" dirty="0">
                  <a:solidFill>
                    <a:schemeClr val="dk1"/>
                  </a:solidFill>
                  <a:latin typeface="Open Sans"/>
                  <a:ea typeface="Open Sans"/>
                  <a:cs typeface="Open Sans"/>
                  <a:sym typeface="Open Sans"/>
                </a:rPr>
                <a:t>of </a:t>
              </a:r>
              <a:r>
                <a:rPr lang="en-US" sz="1400" b="1" i="0" u="none" strike="noStrike" cap="none" dirty="0">
                  <a:solidFill>
                    <a:schemeClr val="dk1"/>
                  </a:solidFill>
                  <a:latin typeface="Open Sans"/>
                  <a:ea typeface="Open Sans"/>
                  <a:cs typeface="Open Sans"/>
                  <a:sym typeface="Open Sans"/>
                </a:rPr>
                <a:t>trustees</a:t>
              </a:r>
              <a:r>
                <a:rPr lang="en-US" sz="1400" b="0" i="0" u="none" strike="noStrike" cap="none" dirty="0">
                  <a:solidFill>
                    <a:schemeClr val="dk1"/>
                  </a:solidFill>
                  <a:latin typeface="Open Sans"/>
                  <a:ea typeface="Open Sans"/>
                  <a:cs typeface="Open Sans"/>
                  <a:sym typeface="Open Sans"/>
                </a:rPr>
                <a:t> strongly agree that colleges and universities have a good understanding of what employers are looking for in a job candidate </a:t>
              </a:r>
              <a:endParaRPr dirty="0"/>
            </a:p>
            <a:p>
              <a:pPr marL="0" marR="0" lvl="0" indent="0" algn="l" rtl="0">
                <a:lnSpc>
                  <a:spcPct val="100000"/>
                </a:lnSpc>
                <a:spcBef>
                  <a:spcPts val="0"/>
                </a:spcBef>
                <a:spcAft>
                  <a:spcPts val="0"/>
                </a:spcAft>
                <a:buNone/>
              </a:pPr>
              <a:endParaRPr sz="1400" b="0" i="0" u="none" strike="noStrike" cap="none" dirty="0">
                <a:solidFill>
                  <a:schemeClr val="dk1"/>
                </a:solidFill>
                <a:latin typeface="Open Sans"/>
                <a:ea typeface="Open Sans"/>
                <a:cs typeface="Open Sans"/>
                <a:sym typeface="Open Sans"/>
              </a:endParaRPr>
            </a:p>
          </p:txBody>
        </p:sp>
        <p:sp>
          <p:nvSpPr>
            <p:cNvPr id="133" name="Google Shape;133;p15"/>
            <p:cNvSpPr/>
            <p:nvPr/>
          </p:nvSpPr>
          <p:spPr>
            <a:xfrm>
              <a:off x="8636349" y="2244714"/>
              <a:ext cx="3182587" cy="2959369"/>
            </a:xfrm>
            <a:prstGeom prst="rect">
              <a:avLst/>
            </a:prstGeom>
            <a:no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dirty="0">
                <a:solidFill>
                  <a:schemeClr val="lt1"/>
                </a:solidFill>
                <a:latin typeface="Open Sans"/>
                <a:ea typeface="Open Sans"/>
                <a:cs typeface="Open Sans"/>
                <a:sym typeface="Open Sans"/>
              </a:endParaRPr>
            </a:p>
          </p:txBody>
        </p:sp>
        <p:sp>
          <p:nvSpPr>
            <p:cNvPr id="134" name="Google Shape;134;p15"/>
            <p:cNvSpPr/>
            <p:nvPr/>
          </p:nvSpPr>
          <p:spPr>
            <a:xfrm>
              <a:off x="8405965" y="1819858"/>
              <a:ext cx="1866892" cy="102592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400" b="1" i="0" u="none" strike="noStrike" cap="none" dirty="0">
                  <a:solidFill>
                    <a:schemeClr val="accent4"/>
                  </a:solidFill>
                  <a:latin typeface="Open Sans"/>
                  <a:ea typeface="Open Sans"/>
                  <a:cs typeface="Open Sans"/>
                  <a:sym typeface="Open Sans"/>
                </a:rPr>
                <a:t>4%</a:t>
              </a:r>
              <a:endParaRPr dirty="0"/>
            </a:p>
          </p:txBody>
        </p:sp>
      </p:grpSp>
      <p:sp>
        <p:nvSpPr>
          <p:cNvPr id="135" name="Google Shape;135;p15"/>
          <p:cNvSpPr txBox="1"/>
          <p:nvPr/>
        </p:nvSpPr>
        <p:spPr>
          <a:xfrm>
            <a:off x="205740" y="4492622"/>
            <a:ext cx="8938260" cy="246460"/>
          </a:xfrm>
          <a:prstGeom prst="rect">
            <a:avLst/>
          </a:prstGeom>
          <a:noFill/>
          <a:ln>
            <a:noFill/>
          </a:ln>
        </p:spPr>
        <p:txBody>
          <a:bodyPr spcFirstLastPara="1" wrap="square" lIns="68575" tIns="0" rIns="68575" bIns="0" anchor="b" anchorCtr="0">
            <a:noAutofit/>
          </a:bodyPr>
          <a:lstStyle/>
          <a:p>
            <a:pPr marL="0" marR="0" lvl="0" indent="0" algn="l" rtl="0">
              <a:lnSpc>
                <a:spcPct val="90000"/>
              </a:lnSpc>
              <a:spcBef>
                <a:spcPts val="0"/>
              </a:spcBef>
              <a:spcAft>
                <a:spcPts val="0"/>
              </a:spcAft>
              <a:buNone/>
            </a:pPr>
            <a:r>
              <a:rPr lang="en-US" sz="750" b="0" i="0" u="none" strike="noStrike" cap="none" dirty="0">
                <a:solidFill>
                  <a:schemeClr val="dk1"/>
                </a:solidFill>
                <a:latin typeface="Open Sans"/>
                <a:ea typeface="Open Sans"/>
                <a:cs typeface="Open Sans"/>
                <a:sym typeface="Open Sans"/>
              </a:rPr>
              <a:t>Sources: Lumina Foundation/Gallup Poll 2013, The 2013 Inside Higher Ed Survey of College &amp; University Chief Academic Officers Report</a:t>
            </a:r>
            <a:endParaRPr dirty="0"/>
          </a:p>
        </p:txBody>
      </p:sp>
      <p:sp>
        <p:nvSpPr>
          <p:cNvPr id="136" name="Google Shape;136;p15"/>
          <p:cNvSpPr/>
          <p:nvPr/>
        </p:nvSpPr>
        <p:spPr>
          <a:xfrm>
            <a:off x="514350" y="4922430"/>
            <a:ext cx="2571750" cy="1500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525" b="0" i="0" u="none" strike="noStrike" cap="none" dirty="0">
                <a:solidFill>
                  <a:schemeClr val="accent4"/>
                </a:solidFill>
                <a:latin typeface="Open Sans"/>
                <a:ea typeface="Open Sans"/>
                <a:cs typeface="Open Sans"/>
                <a:sym typeface="Open Sans"/>
              </a:rPr>
              <a:t>Copyright © 2018 Gallup, Inc. All rights reserved.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p:nvPr/>
        </p:nvSpPr>
        <p:spPr>
          <a:xfrm>
            <a:off x="0" y="4908275"/>
            <a:ext cx="269100" cy="23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800" b="1" i="0" u="none" strike="noStrike" cap="none">
                <a:solidFill>
                  <a:schemeClr val="accent1"/>
                </a:solidFill>
                <a:latin typeface="Open Sans"/>
                <a:ea typeface="Open Sans"/>
                <a:cs typeface="Open Sans"/>
                <a:sym typeface="Open Sans"/>
              </a:rPr>
              <a:t>7</a:t>
            </a:fld>
            <a:endParaRPr sz="800" b="1" i="0" u="none" strike="noStrike" cap="none" dirty="0">
              <a:solidFill>
                <a:schemeClr val="accent1"/>
              </a:solidFill>
              <a:latin typeface="Open Sans"/>
              <a:ea typeface="Open Sans"/>
              <a:cs typeface="Open Sans"/>
              <a:sym typeface="Open Sans"/>
            </a:endParaRPr>
          </a:p>
        </p:txBody>
      </p:sp>
      <p:pic>
        <p:nvPicPr>
          <p:cNvPr id="142" name="Google Shape;142;p16"/>
          <p:cNvPicPr preferRelativeResize="0"/>
          <p:nvPr/>
        </p:nvPicPr>
        <p:blipFill rotWithShape="1">
          <a:blip r:embed="rId3">
            <a:alphaModFix/>
          </a:blip>
          <a:srcRect/>
          <a:stretch/>
        </p:blipFill>
        <p:spPr>
          <a:xfrm>
            <a:off x="0" y="61991"/>
            <a:ext cx="9144000" cy="4406986"/>
          </a:xfrm>
          <a:prstGeom prst="rect">
            <a:avLst/>
          </a:prstGeom>
          <a:noFill/>
          <a:ln>
            <a:noFill/>
          </a:ln>
        </p:spPr>
      </p:pic>
      <p:sp>
        <p:nvSpPr>
          <p:cNvPr id="143" name="Google Shape;143;p16"/>
          <p:cNvSpPr/>
          <p:nvPr/>
        </p:nvSpPr>
        <p:spPr>
          <a:xfrm rot="10800000">
            <a:off x="0" y="61987"/>
            <a:ext cx="9144000" cy="4406987"/>
          </a:xfrm>
          <a:prstGeom prst="rect">
            <a:avLst/>
          </a:prstGeom>
          <a:gradFill>
            <a:gsLst>
              <a:gs pos="0">
                <a:srgbClr val="000000">
                  <a:alpha val="87843"/>
                </a:srgbClr>
              </a:gs>
              <a:gs pos="34000">
                <a:srgbClr val="000000">
                  <a:alpha val="57647"/>
                </a:srgbClr>
              </a:gs>
              <a:gs pos="99000">
                <a:srgbClr val="000000">
                  <a:alpha val="35686"/>
                </a:srgbClr>
              </a:gs>
              <a:gs pos="100000">
                <a:srgbClr val="000000">
                  <a:alpha val="35686"/>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dirty="0">
              <a:solidFill>
                <a:schemeClr val="lt1"/>
              </a:solidFill>
              <a:latin typeface="Open Sans"/>
              <a:ea typeface="Open Sans"/>
              <a:cs typeface="Open Sans"/>
              <a:sym typeface="Open Sans"/>
            </a:endParaRPr>
          </a:p>
        </p:txBody>
      </p:sp>
      <p:sp>
        <p:nvSpPr>
          <p:cNvPr id="144" name="Google Shape;144;p16"/>
          <p:cNvSpPr txBox="1">
            <a:spLocks noGrp="1"/>
          </p:cNvSpPr>
          <p:nvPr>
            <p:ph type="title"/>
          </p:nvPr>
        </p:nvSpPr>
        <p:spPr>
          <a:xfrm>
            <a:off x="205740" y="205741"/>
            <a:ext cx="8765667" cy="38208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050" dirty="0">
                <a:solidFill>
                  <a:schemeClr val="lt1"/>
                </a:solidFill>
                <a:latin typeface="Open Sans"/>
                <a:ea typeface="Open Sans"/>
                <a:cs typeface="Open Sans"/>
                <a:sym typeface="Open Sans"/>
              </a:rPr>
              <a:t>THE ACADEMY THINKS SO…</a:t>
            </a:r>
            <a:endParaRPr dirty="0"/>
          </a:p>
        </p:txBody>
      </p:sp>
      <p:sp>
        <p:nvSpPr>
          <p:cNvPr id="145" name="Google Shape;145;p16"/>
          <p:cNvSpPr/>
          <p:nvPr/>
        </p:nvSpPr>
        <p:spPr>
          <a:xfrm>
            <a:off x="2287679" y="1113958"/>
            <a:ext cx="4572000" cy="2977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250" b="1" i="0" u="none" strike="noStrike" cap="none" dirty="0">
                <a:solidFill>
                  <a:schemeClr val="lt1"/>
                </a:solidFill>
                <a:latin typeface="Open Sans"/>
                <a:ea typeface="Open Sans"/>
                <a:cs typeface="Open Sans"/>
                <a:sym typeface="Open Sans"/>
              </a:rPr>
              <a:t>95%</a:t>
            </a:r>
            <a:endParaRPr dirty="0"/>
          </a:p>
          <a:p>
            <a:pPr marL="0" marR="0" lvl="0" indent="0" algn="ctr" rtl="0">
              <a:lnSpc>
                <a:spcPct val="100000"/>
              </a:lnSpc>
              <a:spcBef>
                <a:spcPts val="0"/>
              </a:spcBef>
              <a:spcAft>
                <a:spcPts val="0"/>
              </a:spcAft>
              <a:buNone/>
            </a:pPr>
            <a:r>
              <a:rPr lang="en-US" sz="1500" b="0" i="0" u="none" strike="noStrike" cap="none" dirty="0">
                <a:solidFill>
                  <a:schemeClr val="lt1"/>
                </a:solidFill>
                <a:latin typeface="Open Sans"/>
                <a:ea typeface="Open Sans"/>
                <a:cs typeface="Open Sans"/>
                <a:sym typeface="Open Sans"/>
              </a:rPr>
              <a:t>of Chief Academic Officers rate their institution as very/somewhat effective at preparing students for the world of work. </a:t>
            </a:r>
            <a:endParaRPr dirty="0"/>
          </a:p>
        </p:txBody>
      </p:sp>
      <p:sp>
        <p:nvSpPr>
          <p:cNvPr id="146" name="Google Shape;146;p16"/>
          <p:cNvSpPr txBox="1"/>
          <p:nvPr/>
        </p:nvSpPr>
        <p:spPr>
          <a:xfrm>
            <a:off x="205740" y="4091696"/>
            <a:ext cx="8938260" cy="246460"/>
          </a:xfrm>
          <a:prstGeom prst="rect">
            <a:avLst/>
          </a:prstGeom>
          <a:noFill/>
          <a:ln>
            <a:noFill/>
          </a:ln>
        </p:spPr>
        <p:txBody>
          <a:bodyPr spcFirstLastPara="1" wrap="square" lIns="68575" tIns="0" rIns="68575" bIns="0" anchor="b" anchorCtr="0">
            <a:noAutofit/>
          </a:bodyPr>
          <a:lstStyle/>
          <a:p>
            <a:pPr marL="0" marR="0" lvl="0" indent="0" algn="l" rtl="0">
              <a:lnSpc>
                <a:spcPct val="90000"/>
              </a:lnSpc>
              <a:spcBef>
                <a:spcPts val="0"/>
              </a:spcBef>
              <a:spcAft>
                <a:spcPts val="0"/>
              </a:spcAft>
              <a:buNone/>
            </a:pPr>
            <a:r>
              <a:rPr lang="en-US" sz="750" b="0" i="0" u="none" strike="noStrike" cap="none" dirty="0">
                <a:solidFill>
                  <a:schemeClr val="lt1"/>
                </a:solidFill>
                <a:latin typeface="Open Sans"/>
                <a:ea typeface="Open Sans"/>
                <a:cs typeface="Open Sans"/>
                <a:sym typeface="Open Sans"/>
              </a:rPr>
              <a:t>Sources: Gallup/Lumina poll, UCLA CIRP, Gallup/IHE poll</a:t>
            </a:r>
            <a:endParaRPr dirty="0"/>
          </a:p>
        </p:txBody>
      </p:sp>
      <p:sp>
        <p:nvSpPr>
          <p:cNvPr id="147" name="Google Shape;147;p16"/>
          <p:cNvSpPr/>
          <p:nvPr/>
        </p:nvSpPr>
        <p:spPr>
          <a:xfrm>
            <a:off x="514350" y="4922430"/>
            <a:ext cx="2571750" cy="1500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525" b="0" i="0" u="none" strike="noStrike" cap="none" dirty="0">
                <a:solidFill>
                  <a:schemeClr val="accent4"/>
                </a:solidFill>
                <a:latin typeface="Open Sans"/>
                <a:ea typeface="Open Sans"/>
                <a:cs typeface="Open Sans"/>
                <a:sym typeface="Open Sans"/>
              </a:rPr>
              <a:t>Copyright © 2018 Gallup, Inc. All rights reserved.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p:nvPr/>
        </p:nvSpPr>
        <p:spPr>
          <a:xfrm>
            <a:off x="0" y="4908275"/>
            <a:ext cx="269100" cy="235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800" b="1" i="0" u="none" strike="noStrike" cap="none">
                <a:solidFill>
                  <a:schemeClr val="accent1"/>
                </a:solidFill>
                <a:latin typeface="Open Sans"/>
                <a:ea typeface="Open Sans"/>
                <a:cs typeface="Open Sans"/>
                <a:sym typeface="Open Sans"/>
              </a:rPr>
              <a:t>8</a:t>
            </a:fld>
            <a:endParaRPr sz="800" b="1" i="0" u="none" strike="noStrike" cap="none" dirty="0">
              <a:solidFill>
                <a:schemeClr val="accent1"/>
              </a:solidFill>
              <a:latin typeface="Open Sans"/>
              <a:ea typeface="Open Sans"/>
              <a:cs typeface="Open Sans"/>
              <a:sym typeface="Open Sans"/>
            </a:endParaRPr>
          </a:p>
        </p:txBody>
      </p:sp>
      <p:pic>
        <p:nvPicPr>
          <p:cNvPr id="153" name="Google Shape;153;p17"/>
          <p:cNvPicPr preferRelativeResize="0"/>
          <p:nvPr/>
        </p:nvPicPr>
        <p:blipFill rotWithShape="1">
          <a:blip r:embed="rId3">
            <a:alphaModFix/>
          </a:blip>
          <a:srcRect/>
          <a:stretch/>
        </p:blipFill>
        <p:spPr>
          <a:xfrm>
            <a:off x="1" y="57253"/>
            <a:ext cx="9131968" cy="4406985"/>
          </a:xfrm>
          <a:prstGeom prst="rect">
            <a:avLst/>
          </a:prstGeom>
          <a:noFill/>
          <a:ln>
            <a:noFill/>
          </a:ln>
        </p:spPr>
      </p:pic>
      <p:sp>
        <p:nvSpPr>
          <p:cNvPr id="154" name="Google Shape;154;p17"/>
          <p:cNvSpPr/>
          <p:nvPr/>
        </p:nvSpPr>
        <p:spPr>
          <a:xfrm rot="10800000">
            <a:off x="0" y="57249"/>
            <a:ext cx="9135326" cy="4406985"/>
          </a:xfrm>
          <a:prstGeom prst="rect">
            <a:avLst/>
          </a:prstGeom>
          <a:gradFill>
            <a:gsLst>
              <a:gs pos="0">
                <a:srgbClr val="000000">
                  <a:alpha val="37647"/>
                </a:srgbClr>
              </a:gs>
              <a:gs pos="39000">
                <a:srgbClr val="000000">
                  <a:alpha val="37647"/>
                </a:srgbClr>
              </a:gs>
              <a:gs pos="99000">
                <a:srgbClr val="000000">
                  <a:alpha val="0"/>
                </a:srgbClr>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dirty="0">
              <a:solidFill>
                <a:schemeClr val="lt1"/>
              </a:solidFill>
              <a:latin typeface="Open Sans"/>
              <a:ea typeface="Open Sans"/>
              <a:cs typeface="Open Sans"/>
              <a:sym typeface="Open Sans"/>
            </a:endParaRPr>
          </a:p>
        </p:txBody>
      </p:sp>
      <p:sp>
        <p:nvSpPr>
          <p:cNvPr id="155" name="Google Shape;155;p17"/>
          <p:cNvSpPr/>
          <p:nvPr/>
        </p:nvSpPr>
        <p:spPr>
          <a:xfrm rot="5400000">
            <a:off x="3958722" y="-703859"/>
            <a:ext cx="4424165" cy="5946389"/>
          </a:xfrm>
          <a:prstGeom prst="rect">
            <a:avLst/>
          </a:prstGeom>
          <a:gradFill>
            <a:gsLst>
              <a:gs pos="0">
                <a:srgbClr val="000000">
                  <a:alpha val="0"/>
                </a:srgbClr>
              </a:gs>
              <a:gs pos="4000">
                <a:srgbClr val="000000">
                  <a:alpha val="0"/>
                </a:srgbClr>
              </a:gs>
              <a:gs pos="41000">
                <a:srgbClr val="000000">
                  <a:alpha val="71764"/>
                </a:srgbClr>
              </a:gs>
              <a:gs pos="99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dirty="0">
              <a:solidFill>
                <a:schemeClr val="lt1"/>
              </a:solidFill>
              <a:latin typeface="Open Sans"/>
              <a:ea typeface="Open Sans"/>
              <a:cs typeface="Open Sans"/>
              <a:sym typeface="Open Sans"/>
            </a:endParaRPr>
          </a:p>
        </p:txBody>
      </p:sp>
      <p:sp>
        <p:nvSpPr>
          <p:cNvPr id="156" name="Google Shape;156;p17"/>
          <p:cNvSpPr txBox="1">
            <a:spLocks noGrp="1"/>
          </p:cNvSpPr>
          <p:nvPr>
            <p:ph type="title"/>
          </p:nvPr>
        </p:nvSpPr>
        <p:spPr>
          <a:xfrm>
            <a:off x="5487427" y="2550151"/>
            <a:ext cx="2820212" cy="38208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788" dirty="0">
                <a:solidFill>
                  <a:schemeClr val="lt1"/>
                </a:solidFill>
                <a:latin typeface="Open Sans"/>
                <a:ea typeface="Open Sans"/>
                <a:cs typeface="Open Sans"/>
                <a:sym typeface="Open Sans"/>
              </a:rPr>
              <a:t>COURSEWORK IS DIRECTLY RELEVANT TO WHAT YOU DO AT WORK.</a:t>
            </a:r>
            <a:br>
              <a:rPr lang="en-US" sz="788" dirty="0">
                <a:solidFill>
                  <a:schemeClr val="lt1"/>
                </a:solidFill>
                <a:latin typeface="Open Sans"/>
                <a:ea typeface="Open Sans"/>
                <a:cs typeface="Open Sans"/>
                <a:sym typeface="Open Sans"/>
              </a:rPr>
            </a:br>
            <a:endParaRPr sz="788" dirty="0">
              <a:solidFill>
                <a:schemeClr val="lt1"/>
              </a:solidFill>
              <a:latin typeface="Open Sans"/>
              <a:ea typeface="Open Sans"/>
              <a:cs typeface="Open Sans"/>
              <a:sym typeface="Open Sans"/>
            </a:endParaRPr>
          </a:p>
        </p:txBody>
      </p:sp>
      <p:sp>
        <p:nvSpPr>
          <p:cNvPr id="157" name="Google Shape;157;p17"/>
          <p:cNvSpPr txBox="1"/>
          <p:nvPr/>
        </p:nvSpPr>
        <p:spPr>
          <a:xfrm>
            <a:off x="193709" y="4080798"/>
            <a:ext cx="8938260" cy="246460"/>
          </a:xfrm>
          <a:prstGeom prst="rect">
            <a:avLst/>
          </a:prstGeom>
          <a:noFill/>
          <a:ln>
            <a:noFill/>
          </a:ln>
        </p:spPr>
        <p:txBody>
          <a:bodyPr spcFirstLastPara="1" wrap="square" lIns="68575" tIns="0" rIns="68575" bIns="0" anchor="b" anchorCtr="0">
            <a:noAutofit/>
          </a:bodyPr>
          <a:lstStyle/>
          <a:p>
            <a:pPr marL="0" marR="0" lvl="0" indent="0" algn="l" rtl="0">
              <a:lnSpc>
                <a:spcPct val="90000"/>
              </a:lnSpc>
              <a:spcBef>
                <a:spcPts val="0"/>
              </a:spcBef>
              <a:spcAft>
                <a:spcPts val="0"/>
              </a:spcAft>
              <a:buNone/>
            </a:pPr>
            <a:r>
              <a:rPr lang="en-US" sz="750" b="0" i="0" u="none" strike="noStrike" cap="none" dirty="0">
                <a:solidFill>
                  <a:schemeClr val="dk1"/>
                </a:solidFill>
                <a:latin typeface="Open Sans"/>
                <a:ea typeface="Open Sans"/>
                <a:cs typeface="Open Sans"/>
                <a:sym typeface="Open Sans"/>
              </a:rPr>
              <a:t>Source: Strada-Gallup Education Consumer Survey</a:t>
            </a:r>
            <a:endParaRPr dirty="0"/>
          </a:p>
        </p:txBody>
      </p:sp>
      <p:sp>
        <p:nvSpPr>
          <p:cNvPr id="158" name="Google Shape;158;p17"/>
          <p:cNvSpPr txBox="1"/>
          <p:nvPr/>
        </p:nvSpPr>
        <p:spPr>
          <a:xfrm>
            <a:off x="4547055" y="3152970"/>
            <a:ext cx="4053756" cy="323850"/>
          </a:xfrm>
          <a:prstGeom prst="rect">
            <a:avLst/>
          </a:prstGeom>
          <a:solidFill>
            <a:schemeClr val="lt1"/>
          </a:solidFill>
          <a:ln>
            <a:noFill/>
          </a:ln>
        </p:spPr>
        <p:txBody>
          <a:bodyPr spcFirstLastPara="1" wrap="square" lIns="91425" tIns="68575" rIns="91425" bIns="68575" anchor="ctr" anchorCtr="0">
            <a:noAutofit/>
          </a:bodyPr>
          <a:lstStyle/>
          <a:p>
            <a:pPr marL="0" marR="0" lvl="0" indent="0" algn="l" rtl="0">
              <a:lnSpc>
                <a:spcPct val="100000"/>
              </a:lnSpc>
              <a:spcBef>
                <a:spcPts val="0"/>
              </a:spcBef>
              <a:spcAft>
                <a:spcPts val="0"/>
              </a:spcAft>
              <a:buClr>
                <a:srgbClr val="000000"/>
              </a:buClr>
              <a:buSzPts val="960"/>
              <a:buFont typeface="Arial"/>
              <a:buNone/>
            </a:pPr>
            <a:r>
              <a:rPr lang="en-US" sz="1200" b="1" i="0" u="none" strike="noStrike" cap="none" dirty="0">
                <a:solidFill>
                  <a:srgbClr val="000000"/>
                </a:solidFill>
                <a:latin typeface="Open Sans"/>
                <a:ea typeface="Open Sans"/>
                <a:cs typeface="Open Sans"/>
                <a:sym typeface="Open Sans"/>
              </a:rPr>
              <a:t>ONLY ONE-QUARTER OF AMERICAN WORKERS</a:t>
            </a:r>
            <a:endParaRPr dirty="0"/>
          </a:p>
        </p:txBody>
      </p:sp>
      <p:sp>
        <p:nvSpPr>
          <p:cNvPr id="159" name="Google Shape;159;p17"/>
          <p:cNvSpPr txBox="1"/>
          <p:nvPr/>
        </p:nvSpPr>
        <p:spPr>
          <a:xfrm>
            <a:off x="4151376" y="3539323"/>
            <a:ext cx="4449435" cy="323761"/>
          </a:xfrm>
          <a:prstGeom prst="rect">
            <a:avLst/>
          </a:prstGeom>
          <a:solidFill>
            <a:schemeClr val="lt1"/>
          </a:solidFill>
          <a:ln>
            <a:noFill/>
          </a:ln>
        </p:spPr>
        <p:txBody>
          <a:bodyPr spcFirstLastPara="1" wrap="square" lIns="91425" tIns="68575" rIns="91425" bIns="68575" anchor="ctr" anchorCtr="0">
            <a:noAutofit/>
          </a:bodyPr>
          <a:lstStyle/>
          <a:p>
            <a:pPr marL="0" marR="0" lvl="0" indent="0" algn="l" rtl="0">
              <a:lnSpc>
                <a:spcPct val="100000"/>
              </a:lnSpc>
              <a:spcBef>
                <a:spcPts val="0"/>
              </a:spcBef>
              <a:spcAft>
                <a:spcPts val="0"/>
              </a:spcAft>
              <a:buClr>
                <a:srgbClr val="000000"/>
              </a:buClr>
              <a:buSzPts val="960"/>
              <a:buFont typeface="Arial"/>
              <a:buNone/>
            </a:pPr>
            <a:r>
              <a:rPr lang="en-US" sz="1200" b="1" i="0" u="none" strike="noStrike" cap="none" dirty="0">
                <a:solidFill>
                  <a:srgbClr val="000000"/>
                </a:solidFill>
                <a:latin typeface="Open Sans"/>
                <a:ea typeface="Open Sans"/>
                <a:cs typeface="Open Sans"/>
                <a:sym typeface="Open Sans"/>
              </a:rPr>
              <a:t>AGREE STRONGLY THAT THEIR PAST COURSEWORK</a:t>
            </a:r>
            <a:endParaRPr dirty="0"/>
          </a:p>
        </p:txBody>
      </p:sp>
      <p:sp>
        <p:nvSpPr>
          <p:cNvPr id="160" name="Google Shape;160;p17"/>
          <p:cNvSpPr txBox="1"/>
          <p:nvPr/>
        </p:nvSpPr>
        <p:spPr>
          <a:xfrm>
            <a:off x="4481920" y="3915501"/>
            <a:ext cx="4118892" cy="323761"/>
          </a:xfrm>
          <a:prstGeom prst="rect">
            <a:avLst/>
          </a:prstGeom>
          <a:solidFill>
            <a:schemeClr val="lt1"/>
          </a:solidFill>
          <a:ln>
            <a:noFill/>
          </a:ln>
        </p:spPr>
        <p:txBody>
          <a:bodyPr spcFirstLastPara="1" wrap="square" lIns="91425" tIns="68575" rIns="91425" bIns="68575" anchor="ctr" anchorCtr="0">
            <a:noAutofit/>
          </a:bodyPr>
          <a:lstStyle/>
          <a:p>
            <a:pPr marL="0" marR="0" lvl="0" indent="0" algn="l" rtl="0">
              <a:lnSpc>
                <a:spcPct val="100000"/>
              </a:lnSpc>
              <a:spcBef>
                <a:spcPts val="0"/>
              </a:spcBef>
              <a:spcAft>
                <a:spcPts val="0"/>
              </a:spcAft>
              <a:buClr>
                <a:srgbClr val="000000"/>
              </a:buClr>
              <a:buSzPts val="960"/>
              <a:buFont typeface="Arial"/>
              <a:buNone/>
            </a:pPr>
            <a:r>
              <a:rPr lang="en-US" sz="1200" b="1" i="0" u="none" strike="noStrike" cap="none" dirty="0">
                <a:solidFill>
                  <a:srgbClr val="000000"/>
                </a:solidFill>
                <a:latin typeface="Open Sans"/>
                <a:ea typeface="Open Sans"/>
                <a:cs typeface="Open Sans"/>
                <a:sym typeface="Open Sans"/>
              </a:rPr>
              <a:t>IS DIRECTLY RELEVANT TO THE WORK THEY DO.</a:t>
            </a:r>
            <a:endParaRPr dirty="0"/>
          </a:p>
        </p:txBody>
      </p:sp>
      <p:pic>
        <p:nvPicPr>
          <p:cNvPr id="161" name="Google Shape;161;p17"/>
          <p:cNvPicPr preferRelativeResize="0"/>
          <p:nvPr/>
        </p:nvPicPr>
        <p:blipFill rotWithShape="1">
          <a:blip r:embed="rId4">
            <a:alphaModFix/>
          </a:blip>
          <a:srcRect/>
          <a:stretch/>
        </p:blipFill>
        <p:spPr>
          <a:xfrm>
            <a:off x="5699222" y="223273"/>
            <a:ext cx="2396624" cy="2348477"/>
          </a:xfrm>
          <a:prstGeom prst="rect">
            <a:avLst/>
          </a:prstGeom>
          <a:noFill/>
          <a:ln>
            <a:noFill/>
          </a:ln>
        </p:spPr>
      </p:pic>
      <p:sp>
        <p:nvSpPr>
          <p:cNvPr id="162" name="Google Shape;162;p17"/>
          <p:cNvSpPr txBox="1"/>
          <p:nvPr/>
        </p:nvSpPr>
        <p:spPr>
          <a:xfrm>
            <a:off x="5829483" y="878881"/>
            <a:ext cx="2136098"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950" b="1" i="0" u="none" strike="noStrike" cap="none" dirty="0">
                <a:solidFill>
                  <a:schemeClr val="lt1"/>
                </a:solidFill>
                <a:latin typeface="Open Sans"/>
                <a:ea typeface="Open Sans"/>
                <a:cs typeface="Open Sans"/>
                <a:sym typeface="Open Sans"/>
              </a:rPr>
              <a:t>28%</a:t>
            </a:r>
            <a:endParaRPr dirty="0"/>
          </a:p>
          <a:p>
            <a:pPr marL="0" marR="0" lvl="0" indent="0" algn="ctr" rtl="0">
              <a:lnSpc>
                <a:spcPct val="100000"/>
              </a:lnSpc>
              <a:spcBef>
                <a:spcPts val="0"/>
              </a:spcBef>
              <a:spcAft>
                <a:spcPts val="0"/>
              </a:spcAft>
              <a:buNone/>
            </a:pPr>
            <a:r>
              <a:rPr lang="en-US" sz="1050" b="1" i="0" u="none" strike="noStrike" cap="none" dirty="0">
                <a:solidFill>
                  <a:schemeClr val="lt1"/>
                </a:solidFill>
                <a:latin typeface="Open Sans"/>
                <a:ea typeface="Open Sans"/>
                <a:cs typeface="Open Sans"/>
                <a:sym typeface="Open Sans"/>
              </a:rPr>
              <a:t>STRONGLY AGREE</a:t>
            </a:r>
            <a:endParaRPr sz="1050" b="0" i="0" u="none" strike="noStrike" cap="none" dirty="0">
              <a:solidFill>
                <a:schemeClr val="lt1"/>
              </a:solidFill>
              <a:latin typeface="Open Sans"/>
              <a:ea typeface="Open Sans"/>
              <a:cs typeface="Open Sans"/>
              <a:sym typeface="Open Sans"/>
            </a:endParaRPr>
          </a:p>
        </p:txBody>
      </p:sp>
      <p:sp>
        <p:nvSpPr>
          <p:cNvPr id="163" name="Google Shape;163;p17"/>
          <p:cNvSpPr/>
          <p:nvPr/>
        </p:nvSpPr>
        <p:spPr>
          <a:xfrm>
            <a:off x="514350" y="4922430"/>
            <a:ext cx="2571750" cy="15004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525" b="0" i="0" u="none" strike="noStrike" cap="none" dirty="0">
                <a:solidFill>
                  <a:schemeClr val="accent4"/>
                </a:solidFill>
                <a:latin typeface="Open Sans"/>
                <a:ea typeface="Open Sans"/>
                <a:cs typeface="Open Sans"/>
                <a:sym typeface="Open Sans"/>
              </a:rPr>
              <a:t>Copyright © 2018 Gallup, Inc. All rights reserved.</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The Most In-Demand Hard &amp; Soft Skills</a:t>
            </a:r>
            <a:endParaRPr dirty="0"/>
          </a:p>
        </p:txBody>
      </p:sp>
      <p:sp>
        <p:nvSpPr>
          <p:cNvPr id="169" name="Google Shape;169;p18"/>
          <p:cNvSpPr txBox="1">
            <a:spLocks noGrp="1"/>
          </p:cNvSpPr>
          <p:nvPr>
            <p:ph type="sldNum" idx="12"/>
          </p:nvPr>
        </p:nvSpPr>
        <p:spPr>
          <a:xfrm>
            <a:off x="0" y="4908275"/>
            <a:ext cx="269100" cy="23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800"/>
              <a:buNone/>
            </a:pPr>
            <a:fld id="{00000000-1234-1234-1234-123412341234}" type="slidenum">
              <a:rPr lang="en-US"/>
              <a:t>9</a:t>
            </a:fld>
            <a:endParaRPr dirty="0"/>
          </a:p>
        </p:txBody>
      </p:sp>
      <p:sp>
        <p:nvSpPr>
          <p:cNvPr id="170" name="Google Shape;170;p18"/>
          <p:cNvSpPr/>
          <p:nvPr/>
        </p:nvSpPr>
        <p:spPr>
          <a:xfrm>
            <a:off x="0" y="3831336"/>
            <a:ext cx="9144000" cy="6500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Open Sans"/>
              <a:ea typeface="Open Sans"/>
              <a:cs typeface="Open Sans"/>
              <a:sym typeface="Open Sans"/>
            </a:endParaRPr>
          </a:p>
        </p:txBody>
      </p:sp>
      <p:sp>
        <p:nvSpPr>
          <p:cNvPr id="171" name="Google Shape;171;p18"/>
          <p:cNvSpPr/>
          <p:nvPr/>
        </p:nvSpPr>
        <p:spPr>
          <a:xfrm>
            <a:off x="533075" y="3986721"/>
            <a:ext cx="8077852" cy="3693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800" b="1" i="0" u="none" strike="noStrike" cap="none" dirty="0">
                <a:solidFill>
                  <a:schemeClr val="lt1"/>
                </a:solidFill>
                <a:latin typeface="Open Sans"/>
                <a:ea typeface="Open Sans"/>
                <a:cs typeface="Open Sans"/>
                <a:sym typeface="Open Sans"/>
              </a:rPr>
              <a:t>IN-DEMAND SKILLS APPLY TO MANY DIFFERENT JOB TYPES</a:t>
            </a:r>
            <a:endParaRPr dirty="0"/>
          </a:p>
        </p:txBody>
      </p:sp>
      <p:graphicFrame>
        <p:nvGraphicFramePr>
          <p:cNvPr id="172" name="Google Shape;172;p18"/>
          <p:cNvGraphicFramePr/>
          <p:nvPr>
            <p:extLst>
              <p:ext uri="{D42A27DB-BD31-4B8C-83A1-F6EECF244321}">
                <p14:modId xmlns:p14="http://schemas.microsoft.com/office/powerpoint/2010/main" val="2972628216"/>
              </p:ext>
            </p:extLst>
          </p:nvPr>
        </p:nvGraphicFramePr>
        <p:xfrm>
          <a:off x="364524" y="1173110"/>
          <a:ext cx="2446650" cy="2295000"/>
        </p:xfrm>
        <a:graphic>
          <a:graphicData uri="http://schemas.openxmlformats.org/drawingml/2006/table">
            <a:tbl>
              <a:tblPr firstRow="1" bandRow="1">
                <a:noFill/>
                <a:tableStyleId>{DE36FE1B-E659-4DF6-BFFD-44FF3FAF4689}</a:tableStyleId>
              </a:tblPr>
              <a:tblGrid>
                <a:gridCol w="38925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82500">
                <a:tc gridSpan="2">
                  <a:txBody>
                    <a:bodyPr/>
                    <a:lstStyle/>
                    <a:p>
                      <a:pPr marL="0" marR="0" lvl="0" indent="0" algn="ctr" rtl="0">
                        <a:lnSpc>
                          <a:spcPct val="100000"/>
                        </a:lnSpc>
                        <a:spcBef>
                          <a:spcPts val="0"/>
                        </a:spcBef>
                        <a:spcAft>
                          <a:spcPts val="0"/>
                        </a:spcAft>
                        <a:buNone/>
                      </a:pPr>
                      <a:r>
                        <a:rPr lang="en-US" sz="1400" b="1" u="none" strike="noStrike" cap="none" dirty="0">
                          <a:latin typeface="Open Sans"/>
                          <a:ea typeface="Open Sans"/>
                          <a:cs typeface="Open Sans"/>
                          <a:sym typeface="Open Sans"/>
                        </a:rPr>
                        <a:t>HARD SKILLS</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1</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Cloud Computing</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2</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95959"/>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Artificial Intelligence</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3</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Analytical Reasoning</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4</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95959"/>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People Management</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5</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Ux Design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graphicFrame>
        <p:nvGraphicFramePr>
          <p:cNvPr id="173" name="Google Shape;173;p18"/>
          <p:cNvGraphicFramePr/>
          <p:nvPr/>
        </p:nvGraphicFramePr>
        <p:xfrm>
          <a:off x="4786185" y="1173110"/>
          <a:ext cx="2446650" cy="2295000"/>
        </p:xfrm>
        <a:graphic>
          <a:graphicData uri="http://schemas.openxmlformats.org/drawingml/2006/table">
            <a:tbl>
              <a:tblPr firstRow="1" bandRow="1">
                <a:noFill/>
                <a:tableStyleId>{DE36FE1B-E659-4DF6-BFFD-44FF3FAF4689}</a:tableStyleId>
              </a:tblPr>
              <a:tblGrid>
                <a:gridCol w="391300">
                  <a:extLst>
                    <a:ext uri="{9D8B030D-6E8A-4147-A177-3AD203B41FA5}">
                      <a16:colId xmlns:a16="http://schemas.microsoft.com/office/drawing/2014/main" val="20000"/>
                    </a:ext>
                  </a:extLst>
                </a:gridCol>
                <a:gridCol w="2055350">
                  <a:extLst>
                    <a:ext uri="{9D8B030D-6E8A-4147-A177-3AD203B41FA5}">
                      <a16:colId xmlns:a16="http://schemas.microsoft.com/office/drawing/2014/main" val="20001"/>
                    </a:ext>
                  </a:extLst>
                </a:gridCol>
              </a:tblGrid>
              <a:tr h="382500">
                <a:tc gridSpan="2">
                  <a:txBody>
                    <a:bodyPr/>
                    <a:lstStyle/>
                    <a:p>
                      <a:pPr marL="0" marR="0" lvl="0" indent="0" algn="ctr" rtl="0">
                        <a:lnSpc>
                          <a:spcPct val="100000"/>
                        </a:lnSpc>
                        <a:spcBef>
                          <a:spcPts val="0"/>
                        </a:spcBef>
                        <a:spcAft>
                          <a:spcPts val="0"/>
                        </a:spcAft>
                        <a:buNone/>
                      </a:pPr>
                      <a:r>
                        <a:rPr lang="en-US" sz="1400" b="1" u="none" strike="noStrike" cap="none" dirty="0">
                          <a:latin typeface="Open Sans"/>
                          <a:ea typeface="Open Sans"/>
                          <a:cs typeface="Open Sans"/>
                          <a:sym typeface="Open Sans"/>
                        </a:rPr>
                        <a:t>SOFT SKILLS</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hMerge="1">
                  <a:txBody>
                    <a:bodyPr/>
                    <a:lstStyle/>
                    <a:p>
                      <a:endParaRPr lang="en-US"/>
                    </a:p>
                  </a:txBody>
                  <a:tcPr/>
                </a:tc>
                <a:extLst>
                  <a:ext uri="{0D108BD9-81ED-4DB2-BD59-A6C34878D82A}">
                    <a16:rowId xmlns:a16="http://schemas.microsoft.com/office/drawing/2014/main" val="10000"/>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1</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Creativity</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2</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95959"/>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Persuasion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3</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Collaboration</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4</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95959"/>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Adaptability</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82500">
                <a:tc>
                  <a:txBody>
                    <a:bodyPr/>
                    <a:lstStyle/>
                    <a:p>
                      <a:pPr marL="0" marR="0" lvl="0" indent="0" algn="ctr" rtl="0">
                        <a:lnSpc>
                          <a:spcPct val="100000"/>
                        </a:lnSpc>
                        <a:spcBef>
                          <a:spcPts val="0"/>
                        </a:spcBef>
                        <a:spcAft>
                          <a:spcPts val="0"/>
                        </a:spcAft>
                        <a:buNone/>
                      </a:pPr>
                      <a:r>
                        <a:rPr lang="en-US" sz="1400" b="1" u="none" strike="noStrike" cap="none" dirty="0">
                          <a:solidFill>
                            <a:schemeClr val="lt1"/>
                          </a:solidFill>
                          <a:latin typeface="Open Sans"/>
                          <a:ea typeface="Open Sans"/>
                          <a:cs typeface="Open Sans"/>
                          <a:sym typeface="Open Sans"/>
                        </a:rPr>
                        <a:t>5</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l" rtl="0">
                        <a:lnSpc>
                          <a:spcPct val="100000"/>
                        </a:lnSpc>
                        <a:spcBef>
                          <a:spcPts val="0"/>
                        </a:spcBef>
                        <a:spcAft>
                          <a:spcPts val="0"/>
                        </a:spcAft>
                        <a:buClr>
                          <a:srgbClr val="262626"/>
                        </a:buClr>
                        <a:buSzPts val="1400"/>
                        <a:buFont typeface="Arial"/>
                        <a:buNone/>
                      </a:pPr>
                      <a:r>
                        <a:rPr lang="en-US" sz="1400" u="none" strike="noStrike" cap="none" dirty="0">
                          <a:solidFill>
                            <a:srgbClr val="262626"/>
                          </a:solidFill>
                          <a:latin typeface="Open Sans"/>
                          <a:ea typeface="Open Sans"/>
                          <a:cs typeface="Open Sans"/>
                          <a:sym typeface="Open Sans"/>
                        </a:rPr>
                        <a:t>Time Management</a:t>
                      </a:r>
                      <a:endParaRPr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pic>
        <p:nvPicPr>
          <p:cNvPr id="174" name="Google Shape;174;p18"/>
          <p:cNvPicPr preferRelativeResize="0"/>
          <p:nvPr/>
        </p:nvPicPr>
        <p:blipFill rotWithShape="1">
          <a:blip r:embed="rId3">
            <a:alphaModFix/>
          </a:blip>
          <a:srcRect/>
          <a:stretch/>
        </p:blipFill>
        <p:spPr>
          <a:xfrm>
            <a:off x="2811162" y="1173110"/>
            <a:ext cx="1533052" cy="2294988"/>
          </a:xfrm>
          <a:prstGeom prst="rect">
            <a:avLst/>
          </a:prstGeom>
          <a:noFill/>
          <a:ln>
            <a:noFill/>
          </a:ln>
        </p:spPr>
      </p:pic>
      <p:pic>
        <p:nvPicPr>
          <p:cNvPr id="175" name="Google Shape;175;p18"/>
          <p:cNvPicPr preferRelativeResize="0"/>
          <p:nvPr/>
        </p:nvPicPr>
        <p:blipFill rotWithShape="1">
          <a:blip r:embed="rId4">
            <a:alphaModFix/>
          </a:blip>
          <a:srcRect/>
          <a:stretch/>
        </p:blipFill>
        <p:spPr>
          <a:xfrm>
            <a:off x="7232823" y="1183237"/>
            <a:ext cx="1533052" cy="2274734"/>
          </a:xfrm>
          <a:prstGeom prst="rect">
            <a:avLst/>
          </a:prstGeom>
          <a:noFill/>
          <a:ln>
            <a:noFill/>
          </a:ln>
        </p:spPr>
      </p:pic>
      <p:sp>
        <p:nvSpPr>
          <p:cNvPr id="176" name="Google Shape;176;p18"/>
          <p:cNvSpPr/>
          <p:nvPr/>
        </p:nvSpPr>
        <p:spPr>
          <a:xfrm>
            <a:off x="270272" y="4663542"/>
            <a:ext cx="3259270" cy="215444"/>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r>
              <a:rPr lang="en-US" sz="800" b="0" i="0" u="none" strike="noStrike" cap="none" dirty="0">
                <a:solidFill>
                  <a:schemeClr val="dk2"/>
                </a:solidFill>
                <a:latin typeface="Open Sans"/>
                <a:ea typeface="Open Sans"/>
                <a:cs typeface="Open Sans"/>
                <a:sym typeface="Open Sans"/>
              </a:rPr>
              <a:t>Source: Petrone</a:t>
            </a:r>
            <a:r>
              <a:rPr lang="en-US" sz="800" b="0" i="1" u="none" strike="noStrike" cap="none" dirty="0">
                <a:solidFill>
                  <a:schemeClr val="dk2"/>
                </a:solidFill>
                <a:latin typeface="Open Sans"/>
                <a:ea typeface="Open Sans"/>
                <a:cs typeface="Open Sans"/>
                <a:sym typeface="Open Sans"/>
              </a:rPr>
              <a:t>. LinkedIn, </a:t>
            </a:r>
            <a:r>
              <a:rPr lang="en-US" sz="800" b="0" i="0" u="none" strike="noStrike" cap="none" dirty="0">
                <a:solidFill>
                  <a:schemeClr val="dk2"/>
                </a:solidFill>
                <a:latin typeface="Open Sans"/>
                <a:ea typeface="Open Sans"/>
                <a:cs typeface="Open Sans"/>
                <a:sym typeface="Open Sans"/>
              </a:rPr>
              <a:t>January, 2019.</a:t>
            </a:r>
            <a:endParaRPr dirty="0"/>
          </a:p>
        </p:txBody>
      </p:sp>
    </p:spTree>
  </p:cSld>
  <p:clrMapOvr>
    <a:masterClrMapping/>
  </p:clrMapOvr>
</p:sld>
</file>

<file path=ppt/theme/theme1.xml><?xml version="1.0" encoding="utf-8"?>
<a:theme xmlns:a="http://schemas.openxmlformats.org/drawingml/2006/main" name="Simple Light">
  <a:themeElements>
    <a:clrScheme name="Custom 1">
      <a:dk1>
        <a:srgbClr val="000000"/>
      </a:dk1>
      <a:lt1>
        <a:srgbClr val="FFFFFF"/>
      </a:lt1>
      <a:dk2>
        <a:srgbClr val="595959"/>
      </a:dk2>
      <a:lt2>
        <a:srgbClr val="EEEEEE"/>
      </a:lt2>
      <a:accent1>
        <a:srgbClr val="240F6E"/>
      </a:accent1>
      <a:accent2>
        <a:srgbClr val="00A4D9"/>
      </a:accent2>
      <a:accent3>
        <a:srgbClr val="007DB3"/>
      </a:accent3>
      <a:accent4>
        <a:srgbClr val="8BA616"/>
      </a:accent4>
      <a:accent5>
        <a:srgbClr val="4E9D2D"/>
      </a:accent5>
      <a:accent6>
        <a:srgbClr val="34771F"/>
      </a:accent6>
      <a:hlink>
        <a:srgbClr val="005E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3320</Words>
  <Application>Microsoft Office PowerPoint</Application>
  <PresentationFormat>On-screen Show (16:9)</PresentationFormat>
  <Paragraphs>453</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Open Sans</vt:lpstr>
      <vt:lpstr>Courier New</vt:lpstr>
      <vt:lpstr>Calibri</vt:lpstr>
      <vt:lpstr>Simple Light</vt:lpstr>
      <vt:lpstr>Why College Will Soon Be About Credegrees</vt:lpstr>
      <vt:lpstr>Presenters</vt:lpstr>
      <vt:lpstr>Agenda</vt:lpstr>
      <vt:lpstr>PowerPoint Presentation</vt:lpstr>
      <vt:lpstr>What Americans Want from Higher Ed:  To Get a Good Job</vt:lpstr>
      <vt:lpstr>Is Higher Education Preparing Students  for Work?</vt:lpstr>
      <vt:lpstr>THE ACADEMY THINKS SO…</vt:lpstr>
      <vt:lpstr>COURSEWORK IS DIRECTLY RELEVANT TO WHAT YOU DO AT WORK. </vt:lpstr>
      <vt:lpstr>The Most In-Demand Hard &amp; Soft Skills</vt:lpstr>
      <vt:lpstr>Hybrid Jobs on the Rise</vt:lpstr>
      <vt:lpstr>How likely would you be to hire a recent college grad with a Credegree?</vt:lpstr>
      <vt:lpstr>To what extent do you agree that Credegree would better prepare a student for the world of work?</vt:lpstr>
      <vt:lpstr>To what extent do you agree that Credegree would make a student more marketable to a potential employer?</vt:lpstr>
      <vt:lpstr>To what extent do you agree that Credegree would help a student become more well-rounded in their overall education and skill set?</vt:lpstr>
      <vt:lpstr>Imagine you are a hiring manager for a top employer. Which candidate would you hire among the following recent graduates?</vt:lpstr>
      <vt:lpstr>Market Opportunities</vt:lpstr>
      <vt:lpstr>Kaplan’s Distinct Value Proposition</vt:lpstr>
      <vt:lpstr>PowerPoint Presentation</vt:lpstr>
      <vt:lpstr>About Lynn</vt:lpstr>
      <vt:lpstr>Core Curriculum:  The Dialogues</vt:lpstr>
      <vt:lpstr>Essential Skills? Degree + Credegree</vt:lpstr>
      <vt:lpstr>PowerPoint Presentation</vt:lpstr>
      <vt:lpstr>Implementation  Strategies:  So where does all this fit?</vt:lpstr>
      <vt:lpstr>Integrating Certifications into  Bachelor’s Degree Programs</vt:lpstr>
      <vt:lpstr>  Project Background</vt:lpstr>
      <vt:lpstr>Key Themes from Convenings</vt:lpstr>
      <vt:lpstr>How Likely Participants Are to Pursue a Partnership  to Better Align Programs’ Curricula</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College Will Soon Be About Credegrees</dc:title>
  <dc:creator>Morgan Hutchings</dc:creator>
  <cp:lastModifiedBy>Morgan Hutchings</cp:lastModifiedBy>
  <cp:revision>8</cp:revision>
  <dcterms:modified xsi:type="dcterms:W3CDTF">2020-04-15T14:39:56Z</dcterms:modified>
</cp:coreProperties>
</file>